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258" r:id="rId4"/>
    <p:sldId id="266" r:id="rId5"/>
    <p:sldId id="268" r:id="rId6"/>
    <p:sldId id="259" r:id="rId7"/>
    <p:sldId id="260" r:id="rId8"/>
    <p:sldId id="269" r:id="rId9"/>
    <p:sldId id="262" r:id="rId10"/>
    <p:sldId id="275" r:id="rId11"/>
    <p:sldId id="263" r:id="rId12"/>
    <p:sldId id="264" r:id="rId13"/>
    <p:sldId id="270" r:id="rId14"/>
    <p:sldId id="265" r:id="rId15"/>
    <p:sldId id="271" r:id="rId16"/>
    <p:sldId id="272" r:id="rId17"/>
    <p:sldId id="273"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9523" autoAdjust="0"/>
  </p:normalViewPr>
  <p:slideViewPr>
    <p:cSldViewPr snapToGrid="0" snapToObjects="1" showGuides="1">
      <p:cViewPr>
        <p:scale>
          <a:sx n="117" d="100"/>
          <a:sy n="117" d="100"/>
        </p:scale>
        <p:origin x="1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496671-A861-5E4D-B5C6-092EBD625E59}" type="datetimeFigureOut">
              <a:rPr lang="en-US" smtClean="0"/>
              <a:pPr/>
              <a:t>4/24/2012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941E94-CBF4-4140-8F43-D2418BE58C72}" type="slidenum">
              <a:rPr lang="en-US" smtClean="0"/>
              <a:pPr/>
              <a:t>‹#›</a:t>
            </a:fld>
            <a:endParaRPr lang="en-US"/>
          </a:p>
        </p:txBody>
      </p:sp>
    </p:spTree>
    <p:extLst>
      <p:ext uri="{BB962C8B-B14F-4D97-AF65-F5344CB8AC3E}">
        <p14:creationId xmlns:p14="http://schemas.microsoft.com/office/powerpoint/2010/main" val="2201469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41E94-CBF4-4140-8F43-D2418BE58C72}" type="slidenum">
              <a:rPr lang="en-US" smtClean="0"/>
              <a:pPr/>
              <a:t>5</a:t>
            </a:fld>
            <a:endParaRPr lang="en-US"/>
          </a:p>
        </p:txBody>
      </p:sp>
    </p:spTree>
    <p:extLst>
      <p:ext uri="{BB962C8B-B14F-4D97-AF65-F5344CB8AC3E}">
        <p14:creationId xmlns:p14="http://schemas.microsoft.com/office/powerpoint/2010/main" val="1181376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41E94-CBF4-4140-8F43-D2418BE58C72}" type="slidenum">
              <a:rPr lang="en-US" smtClean="0"/>
              <a:pPr/>
              <a:t>14</a:t>
            </a:fld>
            <a:endParaRPr lang="en-US"/>
          </a:p>
        </p:txBody>
      </p:sp>
    </p:spTree>
    <p:extLst>
      <p:ext uri="{BB962C8B-B14F-4D97-AF65-F5344CB8AC3E}">
        <p14:creationId xmlns:p14="http://schemas.microsoft.com/office/powerpoint/2010/main" val="109104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941E94-CBF4-4140-8F43-D2418BE58C72}"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51426"/>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22556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173065"/>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166647D0-EE0B-B94F-9C03-AA25F001128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E7FCE5-812B-0948-8226-32B80AE87B3D}" type="datetimeFigureOut">
              <a:rPr lang="en-US" smtClean="0"/>
              <a:pPr/>
              <a:t>4/24/2012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47D0-EE0B-B94F-9C03-AA25F00112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E7FCE5-812B-0948-8226-32B80AE87B3D}" type="datetimeFigureOut">
              <a:rPr lang="en-US" smtClean="0"/>
              <a:pPr/>
              <a:t>4/24/2012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47D0-EE0B-B94F-9C03-AA25F001128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E7FCE5-812B-0948-8226-32B80AE87B3D}" type="datetimeFigureOut">
              <a:rPr lang="en-US" smtClean="0"/>
              <a:pPr/>
              <a:t>4/24/2012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47D0-EE0B-B94F-9C03-AA25F001128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FE7FCE5-812B-0948-8226-32B80AE87B3D}" type="datetimeFigureOut">
              <a:rPr lang="en-US" smtClean="0"/>
              <a:pPr/>
              <a:t>4/24/2012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47D0-EE0B-B94F-9C03-AA25F001128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FE7FCE5-812B-0948-8226-32B80AE87B3D}" type="datetimeFigureOut">
              <a:rPr lang="en-US" smtClean="0"/>
              <a:pPr/>
              <a:t>4/24/2012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647D0-EE0B-B94F-9C03-AA25F00112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6FE7FCE5-812B-0948-8226-32B80AE87B3D}" type="datetimeFigureOut">
              <a:rPr lang="en-US" smtClean="0"/>
              <a:pPr/>
              <a:t>4/24/2012</a:t>
            </a:fld>
            <a:endParaRPr lang="en-US"/>
          </a:p>
        </p:txBody>
      </p:sp>
      <p:sp>
        <p:nvSpPr>
          <p:cNvPr id="27" name="Slide Number Placeholder 26"/>
          <p:cNvSpPr>
            <a:spLocks noGrp="1"/>
          </p:cNvSpPr>
          <p:nvPr>
            <p:ph type="sldNum" sz="quarter" idx="11"/>
          </p:nvPr>
        </p:nvSpPr>
        <p:spPr/>
        <p:txBody>
          <a:bodyPr rtlCol="0"/>
          <a:lstStyle/>
          <a:p>
            <a:fld id="{166647D0-EE0B-B94F-9C03-AA25F0011282}"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6FE7FCE5-812B-0948-8226-32B80AE87B3D}" type="datetimeFigureOut">
              <a:rPr lang="en-US" smtClean="0"/>
              <a:pPr/>
              <a:t>4/24/2012</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166647D0-EE0B-B94F-9C03-AA25F001128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7FCE5-812B-0948-8226-32B80AE87B3D}" type="datetimeFigureOut">
              <a:rPr lang="en-US" smtClean="0"/>
              <a:pPr/>
              <a:t>4/24/2012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6647D0-EE0B-B94F-9C03-AA25F001128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FE7FCE5-812B-0948-8226-32B80AE87B3D}" type="datetimeFigureOut">
              <a:rPr lang="en-US" smtClean="0"/>
              <a:pPr/>
              <a:t>4/24/2012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647D0-EE0B-B94F-9C03-AA25F001128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FE7FCE5-812B-0948-8226-32B80AE87B3D}" type="datetimeFigureOut">
              <a:rPr lang="en-US" smtClean="0"/>
              <a:pPr/>
              <a:t>4/24/2012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647D0-EE0B-B94F-9C03-AA25F001128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6FE7FCE5-812B-0948-8226-32B80AE87B3D}" type="datetimeFigureOut">
              <a:rPr lang="en-US" smtClean="0"/>
              <a:pPr/>
              <a:t>4/24/2012</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166647D0-EE0B-B94F-9C03-AA25F001128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www.udlcenter.org/aboutudl/udlguidelines/principle2"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Cast.org" TargetMode="External"/><Relationship Id="rId2" Type="http://schemas.openxmlformats.org/officeDocument/2006/relationships/hyperlink" Target="http://www.google.com/apps/index1.html" TargetMode="External"/><Relationship Id="rId1" Type="http://schemas.openxmlformats.org/officeDocument/2006/relationships/slideLayout" Target="../slideLayouts/slideLayout6.xml"/><Relationship Id="rId5" Type="http://schemas.openxmlformats.org/officeDocument/2006/relationships/hyperlink" Target="http://www.bigstockphoto.com/" TargetMode="External"/><Relationship Id="rId4" Type="http://schemas.openxmlformats.org/officeDocument/2006/relationships/hyperlink" Target="http://www.dreamstime.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illustration a representational outline of one individual is reaching out to help another individual move upwards in front of a an upward pointed arrow. This same graphic appears on the web site where this presentation appears as a representation of the concepts of collaboration and achievement."/>
          <p:cNvPicPr>
            <a:picLocks noChangeAspect="1"/>
          </p:cNvPicPr>
          <p:nvPr/>
        </p:nvPicPr>
        <p:blipFill>
          <a:blip r:embed="rId2"/>
          <a:srcRect r="29466"/>
          <a:stretch>
            <a:fillRect/>
          </a:stretch>
        </p:blipFill>
        <p:spPr>
          <a:xfrm>
            <a:off x="5070738" y="1126571"/>
            <a:ext cx="4073262" cy="5731429"/>
          </a:xfrm>
          <a:prstGeom prst="rect">
            <a:avLst/>
          </a:prstGeom>
          <a:effectLst>
            <a:outerShdw blurRad="406400" dist="177800" dir="2700000">
              <a:srgbClr val="000000">
                <a:alpha val="56000"/>
              </a:srgbClr>
            </a:outerShdw>
          </a:effectLst>
        </p:spPr>
      </p:pic>
      <p:sp>
        <p:nvSpPr>
          <p:cNvPr id="2" name="Title 1"/>
          <p:cNvSpPr>
            <a:spLocks noGrp="1"/>
          </p:cNvSpPr>
          <p:nvPr>
            <p:ph type="ctrTitle"/>
          </p:nvPr>
        </p:nvSpPr>
        <p:spPr>
          <a:xfrm>
            <a:off x="377200" y="2393087"/>
            <a:ext cx="8458200" cy="1470025"/>
          </a:xfrm>
        </p:spPr>
        <p:txBody>
          <a:bodyPr>
            <a:normAutofit/>
          </a:bodyPr>
          <a:lstStyle/>
          <a:p>
            <a:r>
              <a:rPr lang="en-US" sz="4800" b="1" dirty="0" smtClean="0">
                <a:latin typeface="Arial"/>
                <a:cs typeface="Arial"/>
              </a:rPr>
              <a:t>Using Google Apps</a:t>
            </a:r>
            <a:endParaRPr lang="en-US" sz="4800" b="1" dirty="0">
              <a:latin typeface="Arial"/>
              <a:cs typeface="Arial"/>
            </a:endParaRPr>
          </a:p>
        </p:txBody>
      </p:sp>
      <p:sp>
        <p:nvSpPr>
          <p:cNvPr id="3" name="Subtitle 2"/>
          <p:cNvSpPr>
            <a:spLocks noGrp="1"/>
          </p:cNvSpPr>
          <p:nvPr>
            <p:ph type="subTitle" idx="4294967295"/>
          </p:nvPr>
        </p:nvSpPr>
        <p:spPr>
          <a:xfrm>
            <a:off x="315985" y="3938736"/>
            <a:ext cx="4914988" cy="1310439"/>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nSpc>
                <a:spcPts val="3060"/>
              </a:lnSpc>
              <a:buNone/>
            </a:pPr>
            <a:r>
              <a:rPr lang="en-US" sz="3200" dirty="0" smtClean="0">
                <a:solidFill>
                  <a:srgbClr val="4D4F4F"/>
                </a:solidFill>
                <a:latin typeface="Arial"/>
                <a:cs typeface="Arial"/>
              </a:rPr>
              <a:t>For Collaboration </a:t>
            </a:r>
          </a:p>
          <a:p>
            <a:pPr>
              <a:lnSpc>
                <a:spcPts val="3060"/>
              </a:lnSpc>
              <a:buNone/>
            </a:pPr>
            <a:r>
              <a:rPr lang="en-US" sz="3200" dirty="0" smtClean="0">
                <a:solidFill>
                  <a:srgbClr val="4D4F4F"/>
                </a:solidFill>
                <a:latin typeface="Arial"/>
                <a:cs typeface="Arial"/>
              </a:rPr>
              <a:t>that Promotes UDL</a:t>
            </a:r>
            <a:endParaRPr lang="en-US" sz="3200" dirty="0">
              <a:solidFill>
                <a:srgbClr val="4D4F4F"/>
              </a:solidFill>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descr="decorative line"/>
          <p:cNvCxnSpPr/>
          <p:nvPr/>
        </p:nvCxnSpPr>
        <p:spPr>
          <a:xfrm>
            <a:off x="527204" y="2085553"/>
            <a:ext cx="6262982" cy="30357"/>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90360" y="2530046"/>
            <a:ext cx="8000219" cy="2785378"/>
          </a:xfrm>
          <a:prstGeom prst="rect">
            <a:avLst/>
          </a:prstGeom>
          <a:noFill/>
        </p:spPr>
        <p:txBody>
          <a:bodyPr wrap="square" rtlCol="0">
            <a:spAutoFit/>
          </a:bodyPr>
          <a:lstStyle/>
          <a:p>
            <a:pPr marL="493776" indent="-290513">
              <a:lnSpc>
                <a:spcPts val="3000"/>
              </a:lnSpc>
              <a:buClr>
                <a:schemeClr val="accent2"/>
              </a:buClr>
              <a:buFont typeface="Wingdings" charset="2"/>
              <a:buChar char="§"/>
            </a:pPr>
            <a:r>
              <a:rPr lang="en-US" sz="2400" dirty="0" smtClean="0">
                <a:latin typeface="Arial"/>
                <a:cs typeface="Arial"/>
              </a:rPr>
              <a:t>These three are just some of </a:t>
            </a:r>
            <a:br>
              <a:rPr lang="en-US" sz="2400" dirty="0" smtClean="0">
                <a:latin typeface="Arial"/>
                <a:cs typeface="Arial"/>
              </a:rPr>
            </a:br>
            <a:r>
              <a:rPr lang="en-US" sz="2400" dirty="0" smtClean="0">
                <a:latin typeface="Arial"/>
                <a:cs typeface="Arial"/>
              </a:rPr>
              <a:t>many free apps available from Google.</a:t>
            </a:r>
            <a:br>
              <a:rPr lang="en-US" sz="2400" dirty="0" smtClean="0">
                <a:latin typeface="Arial"/>
                <a:cs typeface="Arial"/>
              </a:rPr>
            </a:br>
            <a:endParaRPr lang="en-US" sz="2400" dirty="0" smtClean="0">
              <a:latin typeface="Arial"/>
              <a:cs typeface="Arial"/>
            </a:endParaRPr>
          </a:p>
          <a:p>
            <a:pPr marL="493776" indent="-290513">
              <a:lnSpc>
                <a:spcPts val="3000"/>
              </a:lnSpc>
              <a:buClr>
                <a:schemeClr val="accent2"/>
              </a:buClr>
              <a:buFont typeface="Wingdings" charset="2"/>
              <a:buChar char="§"/>
            </a:pPr>
            <a:r>
              <a:rPr lang="en-US" sz="2400" dirty="0" smtClean="0">
                <a:latin typeface="Arial"/>
                <a:cs typeface="Arial"/>
              </a:rPr>
              <a:t>These were selected because together they </a:t>
            </a:r>
            <a:br>
              <a:rPr lang="en-US" sz="2400" dirty="0" smtClean="0">
                <a:latin typeface="Arial"/>
                <a:cs typeface="Arial"/>
              </a:rPr>
            </a:br>
            <a:r>
              <a:rPr lang="en-US" sz="2400" dirty="0" smtClean="0">
                <a:latin typeface="Arial"/>
                <a:cs typeface="Arial"/>
              </a:rPr>
              <a:t>offer much of what is needed </a:t>
            </a:r>
            <a:br>
              <a:rPr lang="en-US" sz="2400" dirty="0" smtClean="0">
                <a:latin typeface="Arial"/>
                <a:cs typeface="Arial"/>
              </a:rPr>
            </a:br>
            <a:r>
              <a:rPr lang="en-US" sz="2400" dirty="0" smtClean="0">
                <a:latin typeface="Arial"/>
                <a:cs typeface="Arial"/>
              </a:rPr>
              <a:t>to build a free, collaborative workspace.</a:t>
            </a:r>
            <a:endParaRPr lang="en-US" sz="2400" dirty="0" smtClean="0">
              <a:latin typeface="Arial" pitchFamily="34" charset="0"/>
              <a:cs typeface="Arial" pitchFamily="34" charset="0"/>
            </a:endParaRPr>
          </a:p>
          <a:p>
            <a:pPr marL="203263">
              <a:lnSpc>
                <a:spcPts val="3000"/>
              </a:lnSpc>
              <a:buClr>
                <a:schemeClr val="accent2"/>
              </a:buClr>
            </a:pPr>
            <a:endParaRPr lang="en-US" sz="2400" dirty="0" smtClean="0">
              <a:latin typeface="Arial" pitchFamily="34" charset="0"/>
              <a:cs typeface="Arial" pitchFamily="34" charset="0"/>
            </a:endParaRPr>
          </a:p>
        </p:txBody>
      </p:sp>
      <p:sp>
        <p:nvSpPr>
          <p:cNvPr id="2" name="Title 1"/>
          <p:cNvSpPr>
            <a:spLocks noGrp="1"/>
          </p:cNvSpPr>
          <p:nvPr>
            <p:ph type="title"/>
          </p:nvPr>
        </p:nvSpPr>
        <p:spPr>
          <a:xfrm>
            <a:off x="457200" y="998892"/>
            <a:ext cx="8229600" cy="1069848"/>
          </a:xfrm>
        </p:spPr>
        <p:txBody>
          <a:bodyPr/>
          <a:lstStyle/>
          <a:p>
            <a:r>
              <a:rPr lang="en-US" b="1" dirty="0" smtClean="0">
                <a:latin typeface="Arial"/>
                <a:cs typeface="Arial"/>
              </a:rPr>
              <a:t>Why these three apps?</a:t>
            </a:r>
            <a:endParaRPr lang="en-US" b="1" dirty="0">
              <a:latin typeface="Arial"/>
              <a:cs typeface="Arial"/>
            </a:endParaRPr>
          </a:p>
        </p:txBody>
      </p:sp>
    </p:spTree>
    <p:extLst>
      <p:ext uri="{BB962C8B-B14F-4D97-AF65-F5344CB8AC3E}">
        <p14:creationId xmlns:p14="http://schemas.microsoft.com/office/powerpoint/2010/main" val="352049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oung man wearing a suit has a puzzled expression and is holding a question mark symbol being used to punctuate the text on the slide."/>
          <p:cNvPicPr>
            <a:picLocks noChangeAspect="1"/>
          </p:cNvPicPr>
          <p:nvPr/>
        </p:nvPicPr>
        <p:blipFill>
          <a:blip r:embed="rId2"/>
          <a:srcRect r="1416"/>
          <a:stretch>
            <a:fillRect/>
          </a:stretch>
        </p:blipFill>
        <p:spPr>
          <a:xfrm>
            <a:off x="4271810" y="2744999"/>
            <a:ext cx="4872190" cy="4113001"/>
          </a:xfrm>
          <a:prstGeom prst="rect">
            <a:avLst/>
          </a:prstGeom>
        </p:spPr>
      </p:pic>
      <p:sp>
        <p:nvSpPr>
          <p:cNvPr id="2" name="Title 1"/>
          <p:cNvSpPr>
            <a:spLocks noGrp="1"/>
          </p:cNvSpPr>
          <p:nvPr>
            <p:ph type="title"/>
          </p:nvPr>
        </p:nvSpPr>
        <p:spPr>
          <a:xfrm>
            <a:off x="783771" y="3490263"/>
            <a:ext cx="5306385" cy="1657204"/>
          </a:xfrm>
        </p:spPr>
        <p:txBody>
          <a:bodyPr rIns="548640">
            <a:normAutofit fontScale="90000"/>
          </a:bodyPr>
          <a:lstStyle/>
          <a:p>
            <a:pPr algn="r">
              <a:lnSpc>
                <a:spcPts val="3340"/>
              </a:lnSpc>
            </a:pPr>
            <a:r>
              <a:rPr lang="en-US" sz="3200" dirty="0" smtClean="0">
                <a:solidFill>
                  <a:schemeClr val="accent1">
                    <a:lumMod val="75000"/>
                  </a:schemeClr>
                </a:solidFill>
                <a:latin typeface="Arial"/>
                <a:cs typeface="Arial"/>
              </a:rPr>
              <a:t>What is UDL and   </a:t>
            </a:r>
            <a:br>
              <a:rPr lang="en-US" sz="3200" dirty="0" smtClean="0">
                <a:solidFill>
                  <a:schemeClr val="accent1">
                    <a:lumMod val="75000"/>
                  </a:schemeClr>
                </a:solidFill>
                <a:latin typeface="Arial"/>
                <a:cs typeface="Arial"/>
              </a:rPr>
            </a:br>
            <a:r>
              <a:rPr lang="en-US" sz="3200" dirty="0" smtClean="0">
                <a:solidFill>
                  <a:schemeClr val="accent1">
                    <a:lumMod val="75000"/>
                  </a:schemeClr>
                </a:solidFill>
                <a:latin typeface="Arial"/>
                <a:cs typeface="Arial"/>
              </a:rPr>
              <a:t>how can these Google apps </a:t>
            </a:r>
            <a:br>
              <a:rPr lang="en-US" sz="3200" dirty="0" smtClean="0">
                <a:solidFill>
                  <a:schemeClr val="accent1">
                    <a:lumMod val="75000"/>
                  </a:schemeClr>
                </a:solidFill>
                <a:latin typeface="Arial"/>
                <a:cs typeface="Arial"/>
              </a:rPr>
            </a:br>
            <a:r>
              <a:rPr lang="en-US" sz="3200" dirty="0" smtClean="0">
                <a:solidFill>
                  <a:schemeClr val="accent1">
                    <a:lumMod val="75000"/>
                  </a:schemeClr>
                </a:solidFill>
                <a:latin typeface="Arial"/>
                <a:cs typeface="Arial"/>
              </a:rPr>
              <a:t>be used to promote it</a:t>
            </a:r>
            <a:endParaRPr lang="en-US" sz="3200" dirty="0">
              <a:solidFill>
                <a:schemeClr val="accent1">
                  <a:lumMod val="75000"/>
                </a:schemeClr>
              </a:solidFill>
              <a:latin typeface="Arial"/>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descr="decorative line"/>
          <p:cNvCxnSpPr/>
          <p:nvPr/>
        </p:nvCxnSpPr>
        <p:spPr>
          <a:xfrm>
            <a:off x="603189" y="2476369"/>
            <a:ext cx="6262982" cy="30357"/>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66345" y="2768878"/>
            <a:ext cx="8000219" cy="3167534"/>
          </a:xfrm>
          <a:prstGeom prst="rect">
            <a:avLst/>
          </a:prstGeom>
          <a:noFill/>
        </p:spPr>
        <p:txBody>
          <a:bodyPr wrap="square" rtlCol="0">
            <a:spAutoFit/>
          </a:bodyPr>
          <a:lstStyle/>
          <a:p>
            <a:pPr marL="493776" indent="-290513">
              <a:lnSpc>
                <a:spcPts val="3000"/>
              </a:lnSpc>
              <a:buClr>
                <a:schemeClr val="accent2"/>
              </a:buClr>
              <a:buFont typeface="Wingdings" charset="2"/>
              <a:buChar char="§"/>
            </a:pPr>
            <a:r>
              <a:rPr lang="en-US" sz="2400" dirty="0" smtClean="0">
                <a:latin typeface="Arial"/>
                <a:cs typeface="Arial"/>
              </a:rPr>
              <a:t>UDL is a set of principles </a:t>
            </a:r>
            <a:br>
              <a:rPr lang="en-US" sz="2400" dirty="0" smtClean="0">
                <a:latin typeface="Arial"/>
                <a:cs typeface="Arial"/>
              </a:rPr>
            </a:br>
            <a:r>
              <a:rPr lang="en-US" sz="2400" dirty="0" smtClean="0">
                <a:latin typeface="Arial"/>
                <a:cs typeface="Arial"/>
              </a:rPr>
              <a:t>for curriculum development that give all </a:t>
            </a:r>
            <a:br>
              <a:rPr lang="en-US" sz="2400" dirty="0" smtClean="0">
                <a:latin typeface="Arial"/>
                <a:cs typeface="Arial"/>
              </a:rPr>
            </a:br>
            <a:r>
              <a:rPr lang="en-US" sz="2400" dirty="0" smtClean="0">
                <a:latin typeface="Arial"/>
                <a:cs typeface="Arial"/>
              </a:rPr>
              <a:t>individuals equal opportunities to learn.</a:t>
            </a:r>
            <a:br>
              <a:rPr lang="en-US" sz="2400" dirty="0" smtClean="0">
                <a:latin typeface="Arial"/>
                <a:cs typeface="Arial"/>
              </a:rPr>
            </a:br>
            <a:endParaRPr lang="en-US" sz="2400" dirty="0" smtClean="0">
              <a:latin typeface="Arial"/>
              <a:cs typeface="Arial"/>
            </a:endParaRPr>
          </a:p>
          <a:p>
            <a:pPr marL="493776" indent="-290513">
              <a:lnSpc>
                <a:spcPts val="3000"/>
              </a:lnSpc>
              <a:buClr>
                <a:schemeClr val="accent2"/>
              </a:buClr>
              <a:buFont typeface="Wingdings" charset="2"/>
              <a:buChar char="§"/>
            </a:pPr>
            <a:r>
              <a:rPr lang="en-US" sz="2400" dirty="0" smtClean="0">
                <a:latin typeface="Arial"/>
                <a:cs typeface="Arial"/>
              </a:rPr>
              <a:t>Recognizes the three primary brain networks </a:t>
            </a:r>
            <a:br>
              <a:rPr lang="en-US" sz="2400" dirty="0" smtClean="0">
                <a:latin typeface="Arial"/>
                <a:cs typeface="Arial"/>
              </a:rPr>
            </a:br>
            <a:r>
              <a:rPr lang="en-US" sz="2400" dirty="0" smtClean="0">
                <a:latin typeface="Arial"/>
                <a:cs typeface="Arial"/>
              </a:rPr>
              <a:t>involved in learning: Recognition, Strategic, and Affective</a:t>
            </a:r>
          </a:p>
          <a:p>
            <a:pPr marL="493776" indent="-290513">
              <a:lnSpc>
                <a:spcPts val="3000"/>
              </a:lnSpc>
              <a:buClr>
                <a:schemeClr val="accent2"/>
              </a:buClr>
              <a:buFont typeface="Wingdings" charset="2"/>
              <a:buChar char="§"/>
            </a:pPr>
            <a:endParaRPr lang="en-US" sz="2400" dirty="0" smtClean="0">
              <a:latin typeface="Arial" pitchFamily="34" charset="0"/>
              <a:cs typeface="Arial" pitchFamily="34" charset="0"/>
            </a:endParaRPr>
          </a:p>
        </p:txBody>
      </p:sp>
      <p:pic>
        <p:nvPicPr>
          <p:cNvPr id="8" name="Picture 7" descr="A depiction of the human brain with different regions designated by different colors is included to support the concept of different brain networks involved in learning on which the principles of UDL are built."/>
          <p:cNvPicPr>
            <a:picLocks noChangeAspect="1"/>
          </p:cNvPicPr>
          <p:nvPr/>
        </p:nvPicPr>
        <p:blipFill>
          <a:blip r:embed="rId2"/>
          <a:stretch>
            <a:fillRect/>
          </a:stretch>
        </p:blipFill>
        <p:spPr>
          <a:xfrm>
            <a:off x="5818291" y="1117652"/>
            <a:ext cx="3113235" cy="2947845"/>
          </a:xfrm>
          <a:prstGeom prst="rect">
            <a:avLst/>
          </a:prstGeom>
          <a:effectLst>
            <a:outerShdw blurRad="508000" dist="38100" dir="12720000">
              <a:srgbClr val="000000">
                <a:alpha val="19000"/>
              </a:srgbClr>
            </a:outerShdw>
          </a:effectLst>
        </p:spPr>
      </p:pic>
      <p:sp>
        <p:nvSpPr>
          <p:cNvPr id="2" name="Title 1"/>
          <p:cNvSpPr>
            <a:spLocks noGrp="1"/>
          </p:cNvSpPr>
          <p:nvPr>
            <p:ph type="title"/>
          </p:nvPr>
        </p:nvSpPr>
        <p:spPr>
          <a:xfrm>
            <a:off x="533185" y="1117652"/>
            <a:ext cx="8229600" cy="1069848"/>
          </a:xfrm>
        </p:spPr>
        <p:txBody>
          <a:bodyPr>
            <a:noAutofit/>
          </a:bodyPr>
          <a:lstStyle/>
          <a:p>
            <a:pPr>
              <a:lnSpc>
                <a:spcPts val="4420"/>
              </a:lnSpc>
            </a:pPr>
            <a:r>
              <a:rPr lang="en-US" dirty="0" smtClean="0">
                <a:latin typeface="Arial"/>
                <a:cs typeface="Arial"/>
              </a:rPr>
              <a:t>Universal Design </a:t>
            </a:r>
            <a:br>
              <a:rPr lang="en-US" dirty="0" smtClean="0">
                <a:latin typeface="Arial"/>
                <a:cs typeface="Arial"/>
              </a:rPr>
            </a:br>
            <a:r>
              <a:rPr lang="en-US" dirty="0" smtClean="0">
                <a:latin typeface="Arial"/>
                <a:cs typeface="Arial"/>
              </a:rPr>
              <a:t>for Learning (UDL)</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descr="decorative line"/>
          <p:cNvCxnSpPr/>
          <p:nvPr/>
        </p:nvCxnSpPr>
        <p:spPr>
          <a:xfrm>
            <a:off x="766014" y="2183257"/>
            <a:ext cx="7624918"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29170" y="2530046"/>
            <a:ext cx="8000219" cy="3167534"/>
          </a:xfrm>
          <a:prstGeom prst="rect">
            <a:avLst/>
          </a:prstGeom>
          <a:noFill/>
        </p:spPr>
        <p:txBody>
          <a:bodyPr wrap="square" rtlCol="0">
            <a:spAutoFit/>
          </a:bodyPr>
          <a:lstStyle/>
          <a:p>
            <a:pPr marL="660463" indent="-457200">
              <a:lnSpc>
                <a:spcPts val="3000"/>
              </a:lnSpc>
              <a:buClr>
                <a:schemeClr val="accent2"/>
              </a:buClr>
              <a:buFont typeface="+mj-lt"/>
              <a:buAutoNum type="arabicPeriod"/>
            </a:pPr>
            <a:r>
              <a:rPr lang="en-US" sz="2400" b="1" dirty="0" smtClean="0">
                <a:latin typeface="Arial"/>
                <a:cs typeface="Arial"/>
              </a:rPr>
              <a:t>Provide multiple means of representation.</a:t>
            </a:r>
            <a:br>
              <a:rPr lang="en-US" sz="2400" b="1" dirty="0" smtClean="0">
                <a:latin typeface="Arial"/>
                <a:cs typeface="Arial"/>
              </a:rPr>
            </a:br>
            <a:r>
              <a:rPr lang="en-US" sz="2400" i="1" dirty="0" smtClean="0">
                <a:latin typeface="Arial"/>
                <a:cs typeface="Arial"/>
              </a:rPr>
              <a:t>(How information is presented)</a:t>
            </a:r>
            <a:endParaRPr lang="en-US" sz="2400" dirty="0" smtClean="0">
              <a:latin typeface="Arial"/>
              <a:cs typeface="Arial"/>
            </a:endParaRPr>
          </a:p>
          <a:p>
            <a:pPr marL="660463" indent="-457200">
              <a:lnSpc>
                <a:spcPts val="3000"/>
              </a:lnSpc>
              <a:buClr>
                <a:schemeClr val="accent2"/>
              </a:buClr>
              <a:buFont typeface="+mj-lt"/>
              <a:buAutoNum type="arabicPeriod"/>
            </a:pPr>
            <a:endParaRPr lang="en-US" sz="2400" b="1" dirty="0" smtClean="0">
              <a:latin typeface="Arial"/>
              <a:cs typeface="Arial"/>
            </a:endParaRPr>
          </a:p>
          <a:p>
            <a:pPr marL="660463" indent="-457200">
              <a:lnSpc>
                <a:spcPts val="3000"/>
              </a:lnSpc>
              <a:buClr>
                <a:schemeClr val="accent2"/>
              </a:buClr>
              <a:buFont typeface="+mj-lt"/>
              <a:buAutoNum type="arabicPeriod"/>
            </a:pPr>
            <a:r>
              <a:rPr lang="en-US" sz="2400" b="1" dirty="0" smtClean="0">
                <a:latin typeface="Arial"/>
                <a:cs typeface="Arial"/>
              </a:rPr>
              <a:t>Provide multiple means of action.</a:t>
            </a:r>
            <a:br>
              <a:rPr lang="en-US" sz="2400" b="1" dirty="0" smtClean="0">
                <a:latin typeface="Arial"/>
                <a:cs typeface="Arial"/>
              </a:rPr>
            </a:br>
            <a:r>
              <a:rPr lang="en-US" sz="2400" i="1" dirty="0" smtClean="0">
                <a:latin typeface="Arial"/>
                <a:cs typeface="Arial"/>
              </a:rPr>
              <a:t>(What learners are asked to do)</a:t>
            </a:r>
          </a:p>
          <a:p>
            <a:pPr marL="660463" indent="-457200">
              <a:lnSpc>
                <a:spcPts val="3000"/>
              </a:lnSpc>
              <a:buClr>
                <a:schemeClr val="accent2"/>
              </a:buClr>
              <a:buFont typeface="+mj-lt"/>
              <a:buAutoNum type="arabicPeriod"/>
            </a:pPr>
            <a:endParaRPr lang="en-US" sz="2400" b="1" dirty="0" smtClean="0">
              <a:latin typeface="Arial"/>
              <a:cs typeface="Arial"/>
              <a:hlinkClick r:id="rId2"/>
            </a:endParaRPr>
          </a:p>
          <a:p>
            <a:pPr marL="660463" indent="-457200">
              <a:lnSpc>
                <a:spcPts val="3000"/>
              </a:lnSpc>
              <a:buClr>
                <a:schemeClr val="accent2"/>
              </a:buClr>
              <a:buFont typeface="+mj-lt"/>
              <a:buAutoNum type="arabicPeriod"/>
            </a:pPr>
            <a:r>
              <a:rPr lang="en-US" sz="2400" b="1" dirty="0" smtClean="0">
                <a:latin typeface="Arial"/>
                <a:cs typeface="Arial"/>
              </a:rPr>
              <a:t>Provide multiple means of engagement.</a:t>
            </a:r>
          </a:p>
          <a:p>
            <a:pPr marL="660463" indent="-457200">
              <a:lnSpc>
                <a:spcPts val="3000"/>
              </a:lnSpc>
              <a:buClr>
                <a:schemeClr val="accent2"/>
              </a:buClr>
            </a:pPr>
            <a:r>
              <a:rPr lang="en-US" sz="2400" i="1" dirty="0" smtClean="0">
                <a:latin typeface="Arial"/>
                <a:cs typeface="Arial"/>
              </a:rPr>
              <a:t>	(Getting and keeping learners interested)</a:t>
            </a:r>
          </a:p>
        </p:txBody>
      </p:sp>
      <p:sp>
        <p:nvSpPr>
          <p:cNvPr id="2" name="Title 1"/>
          <p:cNvSpPr>
            <a:spLocks noGrp="1"/>
          </p:cNvSpPr>
          <p:nvPr>
            <p:ph type="title"/>
          </p:nvPr>
        </p:nvSpPr>
        <p:spPr>
          <a:xfrm>
            <a:off x="696010" y="1052516"/>
            <a:ext cx="8229600" cy="1069848"/>
          </a:xfrm>
        </p:spPr>
        <p:txBody>
          <a:bodyPr>
            <a:noAutofit/>
          </a:bodyPr>
          <a:lstStyle/>
          <a:p>
            <a:pPr>
              <a:lnSpc>
                <a:spcPts val="4420"/>
              </a:lnSpc>
            </a:pPr>
            <a:r>
              <a:rPr lang="en-US" dirty="0" smtClean="0">
                <a:latin typeface="Arial"/>
                <a:cs typeface="Arial"/>
              </a:rPr>
              <a:t>3 Primary Principles Guide UDL</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ree binder clips are used in the background image as a visual reference to the three principles of UDL."/>
          <p:cNvPicPr>
            <a:picLocks noChangeAspect="1"/>
          </p:cNvPicPr>
          <p:nvPr/>
        </p:nvPicPr>
        <p:blipFill>
          <a:blip r:embed="rId3"/>
          <a:srcRect t="19639" b="1948"/>
          <a:stretch>
            <a:fillRect/>
          </a:stretch>
        </p:blipFill>
        <p:spPr>
          <a:xfrm>
            <a:off x="1" y="303956"/>
            <a:ext cx="9144000" cy="6554044"/>
          </a:xfrm>
          <a:prstGeom prst="rect">
            <a:avLst/>
          </a:prstGeom>
        </p:spPr>
      </p:pic>
      <p:cxnSp>
        <p:nvCxnSpPr>
          <p:cNvPr id="4" name="Straight Connector 3" descr="decorative line"/>
          <p:cNvCxnSpPr/>
          <p:nvPr/>
        </p:nvCxnSpPr>
        <p:spPr>
          <a:xfrm>
            <a:off x="457200" y="2150002"/>
            <a:ext cx="7608082" cy="1588"/>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74895" y="2367206"/>
            <a:ext cx="8000219" cy="2782813"/>
          </a:xfrm>
          <a:prstGeom prst="rect">
            <a:avLst/>
          </a:prstGeom>
          <a:noFill/>
        </p:spPr>
        <p:txBody>
          <a:bodyPr wrap="square" rtlCol="0">
            <a:spAutoFit/>
          </a:bodyPr>
          <a:lstStyle/>
          <a:p>
            <a:pPr marL="660463" indent="-457200">
              <a:lnSpc>
                <a:spcPts val="3000"/>
              </a:lnSpc>
              <a:buClr>
                <a:schemeClr val="accent2"/>
              </a:buClr>
            </a:pPr>
            <a:r>
              <a:rPr lang="en-US" sz="2400" b="1" i="1" dirty="0" smtClean="0">
                <a:solidFill>
                  <a:schemeClr val="accent1">
                    <a:lumMod val="75000"/>
                  </a:schemeClr>
                </a:solidFill>
                <a:latin typeface="Arial"/>
                <a:cs typeface="Arial"/>
              </a:rPr>
              <a:t>“Provide multiple means of representation.”</a:t>
            </a:r>
          </a:p>
          <a:p>
            <a:pPr marL="660463" indent="-457200">
              <a:lnSpc>
                <a:spcPts val="3000"/>
              </a:lnSpc>
              <a:buClr>
                <a:schemeClr val="accent2"/>
              </a:buClr>
            </a:pPr>
            <a:endParaRPr lang="en-US" sz="2400" b="1" i="1" dirty="0" smtClean="0">
              <a:solidFill>
                <a:schemeClr val="accent1">
                  <a:lumMod val="75000"/>
                </a:schemeClr>
              </a:solidFill>
              <a:latin typeface="Arial"/>
              <a:cs typeface="Arial"/>
            </a:endParaRPr>
          </a:p>
          <a:p>
            <a:pPr marL="228600" indent="-25400">
              <a:lnSpc>
                <a:spcPts val="3000"/>
              </a:lnSpc>
              <a:buClr>
                <a:schemeClr val="accent2"/>
              </a:buClr>
            </a:pPr>
            <a:r>
              <a:rPr lang="en-US" sz="2400" dirty="0" smtClean="0">
                <a:latin typeface="Arial"/>
                <a:cs typeface="Arial"/>
              </a:rPr>
              <a:t>Google Apps supports the sharing of</a:t>
            </a:r>
            <a:br>
              <a:rPr lang="en-US" sz="2400" dirty="0" smtClean="0">
                <a:latin typeface="Arial"/>
                <a:cs typeface="Arial"/>
              </a:rPr>
            </a:br>
            <a:r>
              <a:rPr lang="en-US" sz="2400" dirty="0" smtClean="0">
                <a:latin typeface="Arial"/>
                <a:cs typeface="Arial"/>
              </a:rPr>
              <a:t>information in a variety of formats.</a:t>
            </a:r>
          </a:p>
          <a:p>
            <a:pPr marL="228600" indent="-25400">
              <a:lnSpc>
                <a:spcPts val="3000"/>
              </a:lnSpc>
              <a:buClr>
                <a:schemeClr val="accent2"/>
              </a:buClr>
            </a:pPr>
            <a:endParaRPr lang="en-US" sz="2400" b="1" dirty="0" smtClean="0">
              <a:latin typeface="Arial"/>
              <a:cs typeface="Arial"/>
            </a:endParaRPr>
          </a:p>
          <a:p>
            <a:pPr marL="228600" indent="-25400">
              <a:lnSpc>
                <a:spcPts val="3000"/>
              </a:lnSpc>
              <a:buClr>
                <a:schemeClr val="accent2"/>
              </a:buClr>
            </a:pPr>
            <a:r>
              <a:rPr lang="en-US" sz="2400" dirty="0" smtClean="0">
                <a:latin typeface="Arial"/>
                <a:cs typeface="Arial"/>
              </a:rPr>
              <a:t>Information can be shared as text, </a:t>
            </a:r>
            <a:br>
              <a:rPr lang="en-US" sz="2400" dirty="0" smtClean="0">
                <a:latin typeface="Arial"/>
                <a:cs typeface="Arial"/>
              </a:rPr>
            </a:br>
            <a:r>
              <a:rPr lang="en-US" sz="2400" dirty="0" smtClean="0">
                <a:latin typeface="Arial"/>
                <a:cs typeface="Arial"/>
              </a:rPr>
              <a:t>diagrams, or as embedded web media.</a:t>
            </a:r>
            <a:endParaRPr lang="en-US" sz="2400" i="1" dirty="0" smtClean="0">
              <a:latin typeface="Arial"/>
              <a:cs typeface="Arial"/>
            </a:endParaRPr>
          </a:p>
        </p:txBody>
      </p:sp>
      <p:sp>
        <p:nvSpPr>
          <p:cNvPr id="2" name="Title 1"/>
          <p:cNvSpPr>
            <a:spLocks noGrp="1"/>
          </p:cNvSpPr>
          <p:nvPr>
            <p:ph type="title"/>
          </p:nvPr>
        </p:nvSpPr>
        <p:spPr>
          <a:xfrm>
            <a:off x="696010" y="770056"/>
            <a:ext cx="8229600" cy="1069848"/>
          </a:xfrm>
        </p:spPr>
        <p:txBody>
          <a:bodyPr>
            <a:normAutofit fontScale="90000"/>
          </a:bodyPr>
          <a:lstStyle/>
          <a:p>
            <a:r>
              <a:rPr lang="en-US" dirty="0" smtClean="0">
                <a:latin typeface="Arial"/>
                <a:cs typeface="Arial"/>
              </a:rPr>
              <a:t>How Google Apps promote the </a:t>
            </a:r>
            <a:br>
              <a:rPr lang="en-US" dirty="0" smtClean="0">
                <a:latin typeface="Arial"/>
                <a:cs typeface="Arial"/>
              </a:rPr>
            </a:br>
            <a:r>
              <a:rPr lang="en-US" dirty="0" smtClean="0">
                <a:latin typeface="Arial"/>
                <a:cs typeface="Arial"/>
              </a:rPr>
              <a:t>3 principles of UDL…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binder clips are used in the background image as a visual reference to the three principles of UDL."/>
          <p:cNvPicPr>
            <a:picLocks noChangeAspect="1"/>
          </p:cNvPicPr>
          <p:nvPr/>
        </p:nvPicPr>
        <p:blipFill>
          <a:blip r:embed="rId2"/>
          <a:srcRect t="19639" b="1948"/>
          <a:stretch>
            <a:fillRect/>
          </a:stretch>
        </p:blipFill>
        <p:spPr>
          <a:xfrm>
            <a:off x="1" y="303956"/>
            <a:ext cx="9144000" cy="6554044"/>
          </a:xfrm>
          <a:prstGeom prst="rect">
            <a:avLst/>
          </a:prstGeom>
        </p:spPr>
      </p:pic>
      <p:sp>
        <p:nvSpPr>
          <p:cNvPr id="2" name="Title 1"/>
          <p:cNvSpPr>
            <a:spLocks noGrp="1"/>
          </p:cNvSpPr>
          <p:nvPr>
            <p:ph type="title"/>
          </p:nvPr>
        </p:nvSpPr>
        <p:spPr>
          <a:xfrm>
            <a:off x="522330" y="694064"/>
            <a:ext cx="8229600" cy="1069848"/>
          </a:xfrm>
        </p:spPr>
        <p:txBody>
          <a:bodyPr>
            <a:normAutofit fontScale="90000"/>
          </a:bodyPr>
          <a:lstStyle/>
          <a:p>
            <a:r>
              <a:rPr lang="en-US" dirty="0" smtClean="0">
                <a:latin typeface="Arial"/>
                <a:cs typeface="Arial"/>
              </a:rPr>
              <a:t>How Google Apps promote the </a:t>
            </a:r>
            <a:br>
              <a:rPr lang="en-US" dirty="0" smtClean="0">
                <a:latin typeface="Arial"/>
                <a:cs typeface="Arial"/>
              </a:rPr>
            </a:br>
            <a:r>
              <a:rPr lang="en-US" dirty="0" smtClean="0">
                <a:latin typeface="Arial"/>
                <a:cs typeface="Arial"/>
              </a:rPr>
              <a:t>3 principles of UDL…</a:t>
            </a:r>
            <a:endParaRPr lang="en-US" dirty="0"/>
          </a:p>
        </p:txBody>
      </p:sp>
      <p:sp>
        <p:nvSpPr>
          <p:cNvPr id="3" name="TextBox 2"/>
          <p:cNvSpPr txBox="1"/>
          <p:nvPr/>
        </p:nvSpPr>
        <p:spPr>
          <a:xfrm>
            <a:off x="344635" y="2247790"/>
            <a:ext cx="8000219" cy="3167534"/>
          </a:xfrm>
          <a:prstGeom prst="rect">
            <a:avLst/>
          </a:prstGeom>
          <a:noFill/>
        </p:spPr>
        <p:txBody>
          <a:bodyPr wrap="square" rtlCol="0">
            <a:spAutoFit/>
          </a:bodyPr>
          <a:lstStyle/>
          <a:p>
            <a:pPr marL="660463" indent="-457200">
              <a:lnSpc>
                <a:spcPts val="3000"/>
              </a:lnSpc>
              <a:buClr>
                <a:schemeClr val="accent2"/>
              </a:buClr>
            </a:pPr>
            <a:r>
              <a:rPr lang="en-US" sz="2400" b="1" i="1" dirty="0" smtClean="0">
                <a:solidFill>
                  <a:schemeClr val="accent1">
                    <a:lumMod val="75000"/>
                  </a:schemeClr>
                </a:solidFill>
                <a:latin typeface="Arial"/>
                <a:cs typeface="Arial"/>
              </a:rPr>
              <a:t>“Provide multiple means of action.”</a:t>
            </a:r>
          </a:p>
          <a:p>
            <a:pPr marL="660463" indent="-457200">
              <a:lnSpc>
                <a:spcPts val="3000"/>
              </a:lnSpc>
              <a:buClr>
                <a:schemeClr val="accent2"/>
              </a:buClr>
            </a:pPr>
            <a:endParaRPr lang="en-US" sz="2400" b="1" i="1" dirty="0" smtClean="0">
              <a:solidFill>
                <a:schemeClr val="accent1">
                  <a:lumMod val="75000"/>
                </a:schemeClr>
              </a:solidFill>
              <a:latin typeface="Arial"/>
              <a:cs typeface="Arial"/>
            </a:endParaRPr>
          </a:p>
          <a:p>
            <a:pPr marL="660463" indent="-457200">
              <a:lnSpc>
                <a:spcPts val="3000"/>
              </a:lnSpc>
              <a:buClr>
                <a:schemeClr val="accent2"/>
              </a:buClr>
            </a:pPr>
            <a:r>
              <a:rPr lang="en-US" sz="2400" dirty="0" smtClean="0">
                <a:latin typeface="Arial"/>
                <a:cs typeface="Arial"/>
              </a:rPr>
              <a:t>Using Google Apps, someone can participate</a:t>
            </a:r>
          </a:p>
          <a:p>
            <a:pPr marL="228600">
              <a:lnSpc>
                <a:spcPts val="3000"/>
              </a:lnSpc>
              <a:buClr>
                <a:schemeClr val="accent2"/>
              </a:buClr>
            </a:pPr>
            <a:r>
              <a:rPr lang="en-US" sz="2400" dirty="0" smtClean="0">
                <a:latin typeface="Arial"/>
                <a:cs typeface="Arial"/>
              </a:rPr>
              <a:t>directly through content creation or revision, </a:t>
            </a:r>
            <a:br>
              <a:rPr lang="en-US" sz="2400" dirty="0" smtClean="0">
                <a:latin typeface="Arial"/>
                <a:cs typeface="Arial"/>
              </a:rPr>
            </a:br>
            <a:r>
              <a:rPr lang="en-US" sz="2400" dirty="0" smtClean="0">
                <a:latin typeface="Arial"/>
                <a:cs typeface="Arial"/>
              </a:rPr>
              <a:t>or in a text or video chat.</a:t>
            </a:r>
          </a:p>
          <a:p>
            <a:pPr marL="228600">
              <a:lnSpc>
                <a:spcPts val="3000"/>
              </a:lnSpc>
              <a:buClr>
                <a:schemeClr val="accent2"/>
              </a:buClr>
            </a:pPr>
            <a:endParaRPr lang="en-US" sz="2400" dirty="0" smtClean="0">
              <a:latin typeface="Arial"/>
              <a:cs typeface="Arial"/>
            </a:endParaRPr>
          </a:p>
          <a:p>
            <a:pPr marL="228600">
              <a:lnSpc>
                <a:spcPts val="3000"/>
              </a:lnSpc>
              <a:buClr>
                <a:schemeClr val="accent2"/>
              </a:buClr>
            </a:pPr>
            <a:r>
              <a:rPr lang="en-US" sz="2400" dirty="0" smtClean="0">
                <a:latin typeface="Arial"/>
                <a:cs typeface="Arial"/>
              </a:rPr>
              <a:t>Users can also create and participate </a:t>
            </a:r>
            <a:br>
              <a:rPr lang="en-US" sz="2400" dirty="0" smtClean="0">
                <a:latin typeface="Arial"/>
                <a:cs typeface="Arial"/>
              </a:rPr>
            </a:br>
            <a:r>
              <a:rPr lang="en-US" sz="2400" dirty="0" smtClean="0">
                <a:latin typeface="Arial"/>
                <a:cs typeface="Arial"/>
              </a:rPr>
              <a:t>in Google-based, embedded surveys.</a:t>
            </a:r>
          </a:p>
        </p:txBody>
      </p:sp>
      <p:cxnSp>
        <p:nvCxnSpPr>
          <p:cNvPr id="4" name="Straight Connector 3" descr="decorative line"/>
          <p:cNvCxnSpPr/>
          <p:nvPr/>
        </p:nvCxnSpPr>
        <p:spPr>
          <a:xfrm>
            <a:off x="522330" y="2074010"/>
            <a:ext cx="7608082"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binder clips are used in the background image as a visual reference to the three principles of UDL."/>
          <p:cNvPicPr>
            <a:picLocks noChangeAspect="1"/>
          </p:cNvPicPr>
          <p:nvPr/>
        </p:nvPicPr>
        <p:blipFill>
          <a:blip r:embed="rId3"/>
          <a:srcRect t="19639" b="1948"/>
          <a:stretch>
            <a:fillRect/>
          </a:stretch>
        </p:blipFill>
        <p:spPr>
          <a:xfrm>
            <a:off x="-21710" y="303956"/>
            <a:ext cx="9165709" cy="6569604"/>
          </a:xfrm>
          <a:prstGeom prst="rect">
            <a:avLst/>
          </a:prstGeom>
        </p:spPr>
      </p:pic>
      <p:cxnSp>
        <p:nvCxnSpPr>
          <p:cNvPr id="4" name="Straight Connector 3" descr="decorative line"/>
          <p:cNvCxnSpPr/>
          <p:nvPr/>
        </p:nvCxnSpPr>
        <p:spPr>
          <a:xfrm>
            <a:off x="457200" y="2095722"/>
            <a:ext cx="7608082" cy="1588"/>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22514" y="2302070"/>
            <a:ext cx="7648660" cy="2246769"/>
          </a:xfrm>
          <a:prstGeom prst="rect">
            <a:avLst/>
          </a:prstGeom>
          <a:noFill/>
        </p:spPr>
        <p:txBody>
          <a:bodyPr wrap="square" rtlCol="0">
            <a:spAutoFit/>
          </a:bodyPr>
          <a:lstStyle/>
          <a:p>
            <a:pPr marL="660463" indent="-457200">
              <a:lnSpc>
                <a:spcPts val="3000"/>
              </a:lnSpc>
              <a:buClr>
                <a:schemeClr val="accent2"/>
              </a:buClr>
            </a:pPr>
            <a:r>
              <a:rPr lang="en-US" sz="2400" b="1" i="1" dirty="0" smtClean="0">
                <a:solidFill>
                  <a:schemeClr val="accent1">
                    <a:lumMod val="75000"/>
                  </a:schemeClr>
                </a:solidFill>
                <a:latin typeface="Arial"/>
                <a:cs typeface="Arial"/>
              </a:rPr>
              <a:t>“Provide multiple means of engagement.”</a:t>
            </a:r>
          </a:p>
          <a:p>
            <a:pPr marL="660463" indent="-457200">
              <a:lnSpc>
                <a:spcPts val="1800"/>
              </a:lnSpc>
              <a:buClr>
                <a:schemeClr val="accent2"/>
              </a:buClr>
            </a:pPr>
            <a:endParaRPr lang="en-US" sz="1400" b="1" dirty="0" smtClean="0">
              <a:solidFill>
                <a:schemeClr val="accent1">
                  <a:lumMod val="75000"/>
                </a:schemeClr>
              </a:solidFill>
              <a:latin typeface="Arial"/>
              <a:cs typeface="Arial"/>
            </a:endParaRPr>
          </a:p>
          <a:p>
            <a:pPr marL="660463" indent="-457200">
              <a:lnSpc>
                <a:spcPts val="3000"/>
              </a:lnSpc>
              <a:buClr>
                <a:schemeClr val="accent2"/>
              </a:buClr>
            </a:pPr>
            <a:r>
              <a:rPr lang="en-US" sz="2400" dirty="0" smtClean="0">
                <a:latin typeface="Arial"/>
                <a:cs typeface="Arial"/>
              </a:rPr>
              <a:t>The wide variety of information formats</a:t>
            </a:r>
          </a:p>
          <a:p>
            <a:pPr marL="660463" indent="-457200">
              <a:lnSpc>
                <a:spcPts val="3000"/>
              </a:lnSpc>
              <a:buClr>
                <a:schemeClr val="accent2"/>
              </a:buClr>
            </a:pPr>
            <a:r>
              <a:rPr lang="en-US" sz="2400" dirty="0" smtClean="0">
                <a:latin typeface="Arial"/>
                <a:cs typeface="Arial"/>
              </a:rPr>
              <a:t>and communication options that Google Apps</a:t>
            </a:r>
          </a:p>
          <a:p>
            <a:pPr marL="228600" indent="-25400">
              <a:lnSpc>
                <a:spcPts val="3000"/>
              </a:lnSpc>
              <a:buClr>
                <a:schemeClr val="accent2"/>
              </a:buClr>
            </a:pPr>
            <a:r>
              <a:rPr lang="en-US" sz="2400" dirty="0" smtClean="0">
                <a:latin typeface="Arial"/>
                <a:cs typeface="Arial"/>
              </a:rPr>
              <a:t>offers makes it likely that nearly</a:t>
            </a:r>
            <a:br>
              <a:rPr lang="en-US" sz="2400" dirty="0" smtClean="0">
                <a:latin typeface="Arial"/>
                <a:cs typeface="Arial"/>
              </a:rPr>
            </a:br>
            <a:r>
              <a:rPr lang="en-US" sz="2400" dirty="0" smtClean="0">
                <a:latin typeface="Arial"/>
                <a:cs typeface="Arial"/>
              </a:rPr>
              <a:t>everyone will find something of interest</a:t>
            </a:r>
            <a:r>
              <a:rPr lang="en-US" sz="2400" dirty="0" smtClean="0">
                <a:solidFill>
                  <a:schemeClr val="accent1">
                    <a:lumMod val="75000"/>
                  </a:schemeClr>
                </a:solidFill>
                <a:latin typeface="Arial"/>
                <a:cs typeface="Arial"/>
              </a:rPr>
              <a:t>.</a:t>
            </a:r>
          </a:p>
        </p:txBody>
      </p:sp>
      <p:sp>
        <p:nvSpPr>
          <p:cNvPr id="2" name="Title 1"/>
          <p:cNvSpPr>
            <a:spLocks noGrp="1"/>
          </p:cNvSpPr>
          <p:nvPr>
            <p:ph type="title"/>
          </p:nvPr>
        </p:nvSpPr>
        <p:spPr>
          <a:xfrm>
            <a:off x="457200" y="715776"/>
            <a:ext cx="8229600" cy="1069848"/>
          </a:xfrm>
        </p:spPr>
        <p:txBody>
          <a:bodyPr>
            <a:normAutofit fontScale="90000"/>
          </a:bodyPr>
          <a:lstStyle/>
          <a:p>
            <a:r>
              <a:rPr lang="en-US" dirty="0" smtClean="0">
                <a:latin typeface="Arial"/>
                <a:cs typeface="Arial"/>
              </a:rPr>
              <a:t>How Google Apps promote the </a:t>
            </a:r>
            <a:br>
              <a:rPr lang="en-US" dirty="0" smtClean="0">
                <a:latin typeface="Arial"/>
                <a:cs typeface="Arial"/>
              </a:rPr>
            </a:br>
            <a:r>
              <a:rPr lang="en-US" dirty="0" smtClean="0">
                <a:latin typeface="Arial"/>
                <a:cs typeface="Arial"/>
              </a:rPr>
              <a:t>3 principles of UDL…</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descr="decorative line"/>
          <p:cNvCxnSpPr/>
          <p:nvPr/>
        </p:nvCxnSpPr>
        <p:spPr>
          <a:xfrm>
            <a:off x="457199" y="1854600"/>
            <a:ext cx="7608082"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35836" y="2236245"/>
            <a:ext cx="7573377" cy="3785652"/>
          </a:xfrm>
          <a:prstGeom prst="rect">
            <a:avLst/>
          </a:prstGeom>
          <a:noFill/>
        </p:spPr>
        <p:txBody>
          <a:bodyPr wrap="square" rtlCol="0">
            <a:spAutoFit/>
          </a:bodyPr>
          <a:lstStyle/>
          <a:p>
            <a:r>
              <a:rPr lang="en-US" sz="2400" dirty="0" smtClean="0">
                <a:latin typeface="Arial"/>
                <a:cs typeface="Arial"/>
              </a:rPr>
              <a:t>UDL considers </a:t>
            </a:r>
            <a:r>
              <a:rPr lang="en-US" sz="2400" b="1" dirty="0" smtClean="0">
                <a:solidFill>
                  <a:schemeClr val="accent6">
                    <a:lumMod val="75000"/>
                  </a:schemeClr>
                </a:solidFill>
                <a:latin typeface="Arial"/>
                <a:cs typeface="Arial"/>
              </a:rPr>
              <a:t>everyone</a:t>
            </a:r>
            <a:r>
              <a:rPr lang="en-US" sz="2400" dirty="0" smtClean="0">
                <a:latin typeface="Arial"/>
                <a:cs typeface="Arial"/>
              </a:rPr>
              <a:t>, including individuals </a:t>
            </a:r>
            <a:br>
              <a:rPr lang="en-US" sz="2400" dirty="0" smtClean="0">
                <a:latin typeface="Arial"/>
                <a:cs typeface="Arial"/>
              </a:rPr>
            </a:br>
            <a:r>
              <a:rPr lang="en-US" sz="2400" dirty="0" smtClean="0">
                <a:latin typeface="Arial"/>
                <a:cs typeface="Arial"/>
              </a:rPr>
              <a:t>with physical limitations and special needs.</a:t>
            </a:r>
          </a:p>
          <a:p>
            <a:endParaRPr lang="en-US" sz="2400" dirty="0" smtClean="0">
              <a:latin typeface="Arial"/>
              <a:cs typeface="Arial"/>
            </a:endParaRPr>
          </a:p>
          <a:p>
            <a:r>
              <a:rPr lang="en-US" sz="2400" dirty="0" smtClean="0">
                <a:latin typeface="Arial"/>
                <a:cs typeface="Arial"/>
              </a:rPr>
              <a:t>Google Apps’ accessibility features include keyboard shortcuts and screen reader support.</a:t>
            </a:r>
          </a:p>
          <a:p>
            <a:endParaRPr lang="en-US" sz="2400" dirty="0" smtClean="0">
              <a:latin typeface="Arial"/>
              <a:cs typeface="Arial"/>
            </a:endParaRPr>
          </a:p>
          <a:p>
            <a:r>
              <a:rPr lang="en-US" sz="2400" dirty="0" smtClean="0">
                <a:latin typeface="Arial"/>
                <a:cs typeface="Arial"/>
              </a:rPr>
              <a:t>Gmail’s video chat function facilitates communication</a:t>
            </a:r>
            <a:br>
              <a:rPr lang="en-US" sz="2400" dirty="0" smtClean="0">
                <a:latin typeface="Arial"/>
                <a:cs typeface="Arial"/>
              </a:rPr>
            </a:br>
            <a:r>
              <a:rPr lang="en-US" sz="2400" dirty="0" smtClean="0">
                <a:latin typeface="Arial"/>
                <a:cs typeface="Arial"/>
              </a:rPr>
              <a:t>between individuals who use sign language.</a:t>
            </a:r>
          </a:p>
          <a:p>
            <a:endParaRPr lang="en-US" sz="2400" dirty="0" smtClean="0">
              <a:latin typeface="Arial"/>
              <a:cs typeface="Arial"/>
            </a:endParaRPr>
          </a:p>
          <a:p>
            <a:endParaRPr lang="en-US" sz="2400" dirty="0">
              <a:latin typeface="Arial"/>
              <a:cs typeface="Arial"/>
            </a:endParaRPr>
          </a:p>
        </p:txBody>
      </p:sp>
      <p:sp>
        <p:nvSpPr>
          <p:cNvPr id="2" name="Title 1"/>
          <p:cNvSpPr>
            <a:spLocks noGrp="1"/>
          </p:cNvSpPr>
          <p:nvPr>
            <p:ph type="title"/>
          </p:nvPr>
        </p:nvSpPr>
        <p:spPr>
          <a:xfrm>
            <a:off x="457199" y="741328"/>
            <a:ext cx="8509049" cy="1069848"/>
          </a:xfrm>
        </p:spPr>
        <p:txBody>
          <a:bodyPr>
            <a:normAutofit/>
          </a:bodyPr>
          <a:lstStyle/>
          <a:p>
            <a:r>
              <a:rPr lang="en-US" dirty="0" smtClean="0">
                <a:latin typeface="Arial"/>
                <a:cs typeface="Arial"/>
              </a:rPr>
              <a:t>Google Apps and Accessibility</a:t>
            </a:r>
            <a:endParaRPr lang="en-US"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descr="decorative line"/>
          <p:cNvCxnSpPr/>
          <p:nvPr/>
        </p:nvCxnSpPr>
        <p:spPr>
          <a:xfrm>
            <a:off x="457200" y="1998018"/>
            <a:ext cx="760808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descr="decorative line"/>
          <p:cNvCxnSpPr/>
          <p:nvPr/>
        </p:nvCxnSpPr>
        <p:spPr>
          <a:xfrm>
            <a:off x="609600" y="5685552"/>
            <a:ext cx="7608082"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74895" y="2302070"/>
            <a:ext cx="8491353" cy="4016484"/>
          </a:xfrm>
          <a:prstGeom prst="rect">
            <a:avLst/>
          </a:prstGeom>
          <a:noFill/>
        </p:spPr>
        <p:txBody>
          <a:bodyPr wrap="square" rtlCol="0">
            <a:spAutoFit/>
          </a:bodyPr>
          <a:lstStyle/>
          <a:p>
            <a:pPr marL="228600" indent="-25400">
              <a:lnSpc>
                <a:spcPts val="3000"/>
              </a:lnSpc>
              <a:buClr>
                <a:schemeClr val="accent2"/>
              </a:buClr>
            </a:pPr>
            <a:r>
              <a:rPr lang="en-US" sz="2400" dirty="0" smtClean="0">
                <a:latin typeface="Arial"/>
                <a:cs typeface="Arial"/>
                <a:hlinkClick r:id="rId2"/>
              </a:rPr>
              <a:t>Google Apps</a:t>
            </a:r>
            <a:r>
              <a:rPr lang="en-US" sz="2400" dirty="0" smtClean="0">
                <a:latin typeface="Arial"/>
                <a:cs typeface="Arial"/>
              </a:rPr>
              <a:t> (google.com/apps/index1.html)</a:t>
            </a:r>
            <a:r>
              <a:rPr lang="en-US" sz="2400" dirty="0" smtClean="0">
                <a:latin typeface="Arial"/>
                <a:cs typeface="Arial"/>
                <a:hlinkClick r:id="rId2"/>
              </a:rPr>
              <a:t> </a:t>
            </a:r>
            <a:endParaRPr lang="en-US" sz="2400" dirty="0" smtClean="0">
              <a:latin typeface="Arial"/>
              <a:cs typeface="Arial"/>
            </a:endParaRPr>
          </a:p>
          <a:p>
            <a:pPr marL="228600" indent="-25400">
              <a:lnSpc>
                <a:spcPts val="3000"/>
              </a:lnSpc>
              <a:buClr>
                <a:schemeClr val="accent2"/>
              </a:buClr>
            </a:pPr>
            <a:endParaRPr lang="en-US" sz="2400" b="1" dirty="0" smtClean="0">
              <a:latin typeface="Arial"/>
              <a:cs typeface="Arial"/>
            </a:endParaRPr>
          </a:p>
          <a:p>
            <a:pPr marL="228600" indent="-25400">
              <a:lnSpc>
                <a:spcPts val="3000"/>
              </a:lnSpc>
              <a:buClr>
                <a:schemeClr val="accent2"/>
              </a:buClr>
            </a:pPr>
            <a:r>
              <a:rPr lang="en-US" sz="2400" dirty="0" smtClean="0">
                <a:latin typeface="Arial"/>
                <a:cs typeface="Arial"/>
              </a:rPr>
              <a:t>For more information about UDL, </a:t>
            </a:r>
            <a:br>
              <a:rPr lang="en-US" sz="2400" dirty="0" smtClean="0">
                <a:latin typeface="Arial"/>
                <a:cs typeface="Arial"/>
              </a:rPr>
            </a:br>
            <a:r>
              <a:rPr lang="en-US" sz="2400" dirty="0" smtClean="0">
                <a:latin typeface="Arial"/>
                <a:cs typeface="Arial"/>
              </a:rPr>
              <a:t>visit </a:t>
            </a:r>
            <a:r>
              <a:rPr lang="en-US" sz="2400" dirty="0" smtClean="0">
                <a:latin typeface="Arial"/>
                <a:cs typeface="Arial"/>
                <a:hlinkClick r:id="rId3"/>
              </a:rPr>
              <a:t>Cast.org</a:t>
            </a:r>
            <a:r>
              <a:rPr lang="en-US" sz="2400" dirty="0" smtClean="0">
                <a:latin typeface="Arial"/>
                <a:cs typeface="Arial"/>
              </a:rPr>
              <a:t> (www.cast.org).</a:t>
            </a:r>
            <a:endParaRPr lang="en-US" sz="2400" dirty="0" smtClean="0">
              <a:latin typeface="Arial"/>
              <a:cs typeface="Arial"/>
            </a:endParaRPr>
          </a:p>
          <a:p>
            <a:pPr marL="228600" indent="-25400">
              <a:lnSpc>
                <a:spcPts val="3000"/>
              </a:lnSpc>
              <a:buClr>
                <a:schemeClr val="accent2"/>
              </a:buClr>
            </a:pPr>
            <a:endParaRPr lang="en-US" sz="2400" dirty="0" smtClean="0">
              <a:latin typeface="Arial"/>
              <a:cs typeface="Arial"/>
            </a:endParaRPr>
          </a:p>
          <a:p>
            <a:pPr marL="228600" indent="-25400">
              <a:lnSpc>
                <a:spcPts val="3000"/>
              </a:lnSpc>
              <a:buClr>
                <a:schemeClr val="accent2"/>
              </a:buClr>
            </a:pPr>
            <a:r>
              <a:rPr lang="en-US" sz="2400" dirty="0" smtClean="0">
                <a:latin typeface="Arial"/>
                <a:cs typeface="Arial"/>
              </a:rPr>
              <a:t>Images are from </a:t>
            </a:r>
            <a:r>
              <a:rPr lang="en-US" sz="2400" dirty="0" err="1" smtClean="0">
                <a:latin typeface="Arial"/>
                <a:cs typeface="Arial"/>
                <a:hlinkClick r:id="rId4"/>
              </a:rPr>
              <a:t>dreamstime.com</a:t>
            </a:r>
            <a:r>
              <a:rPr lang="en-US" sz="2400" dirty="0" smtClean="0">
                <a:latin typeface="Arial"/>
                <a:cs typeface="Arial"/>
              </a:rPr>
              <a:t> and </a:t>
            </a:r>
            <a:r>
              <a:rPr lang="en-US" sz="2400" dirty="0" err="1" smtClean="0">
                <a:latin typeface="Arial"/>
                <a:cs typeface="Arial"/>
                <a:hlinkClick r:id="rId5"/>
              </a:rPr>
              <a:t>bigstockphoto.com</a:t>
            </a:r>
            <a:r>
              <a:rPr lang="en-US" sz="2400" dirty="0" smtClean="0">
                <a:latin typeface="Arial"/>
                <a:cs typeface="Arial"/>
              </a:rPr>
              <a:t>.</a:t>
            </a:r>
          </a:p>
          <a:p>
            <a:pPr marL="228600" indent="-25400">
              <a:lnSpc>
                <a:spcPts val="3000"/>
              </a:lnSpc>
              <a:buClr>
                <a:schemeClr val="accent2"/>
              </a:buClr>
            </a:pPr>
            <a:endParaRPr lang="en-US" sz="2400" dirty="0" smtClean="0">
              <a:latin typeface="Arial"/>
              <a:cs typeface="Arial"/>
            </a:endParaRPr>
          </a:p>
          <a:p>
            <a:pPr marL="228600" indent="-25400">
              <a:lnSpc>
                <a:spcPts val="3000"/>
              </a:lnSpc>
              <a:buClr>
                <a:schemeClr val="accent2"/>
              </a:buClr>
            </a:pPr>
            <a:r>
              <a:rPr lang="en-US" sz="2400" dirty="0" smtClean="0">
                <a:latin typeface="Arial"/>
                <a:cs typeface="Arial"/>
              </a:rPr>
              <a:t>Developed by </a:t>
            </a:r>
            <a:r>
              <a:rPr lang="en-US" sz="2400" dirty="0" err="1" smtClean="0">
                <a:latin typeface="Arial"/>
                <a:cs typeface="Arial"/>
              </a:rPr>
              <a:t>greatdesignmatters</a:t>
            </a:r>
            <a:r>
              <a:rPr lang="en-US" sz="2400" dirty="0" smtClean="0">
                <a:latin typeface="Arial"/>
                <a:cs typeface="Arial"/>
              </a:rPr>
              <a:t>.</a:t>
            </a:r>
            <a:br>
              <a:rPr lang="en-US" sz="2400" dirty="0" smtClean="0">
                <a:latin typeface="Arial"/>
                <a:cs typeface="Arial"/>
              </a:rPr>
            </a:br>
            <a:endParaRPr lang="en-US" sz="2400" dirty="0" smtClean="0">
              <a:latin typeface="Arial"/>
              <a:cs typeface="Arial"/>
            </a:endParaRPr>
          </a:p>
          <a:p>
            <a:pPr marL="228600" indent="-25400">
              <a:lnSpc>
                <a:spcPts val="1800"/>
              </a:lnSpc>
              <a:buClr>
                <a:schemeClr val="accent2"/>
              </a:buClr>
            </a:pPr>
            <a:r>
              <a:rPr lang="en-US" sz="2400" dirty="0" smtClean="0">
                <a:latin typeface="Arial"/>
                <a:cs typeface="Arial"/>
              </a:rPr>
              <a:t/>
            </a:r>
            <a:br>
              <a:rPr lang="en-US" sz="2400" dirty="0" smtClean="0">
                <a:latin typeface="Arial"/>
                <a:cs typeface="Arial"/>
              </a:rPr>
            </a:br>
            <a:r>
              <a:rPr lang="en-US" sz="2400" dirty="0" smtClean="0">
                <a:latin typeface="Arial"/>
                <a:cs typeface="Arial"/>
              </a:rPr>
              <a:t>														April 2012</a:t>
            </a:r>
          </a:p>
        </p:txBody>
      </p:sp>
      <p:sp>
        <p:nvSpPr>
          <p:cNvPr id="3" name="Title 1"/>
          <p:cNvSpPr>
            <a:spLocks noGrp="1"/>
          </p:cNvSpPr>
          <p:nvPr>
            <p:ph type="title"/>
          </p:nvPr>
        </p:nvSpPr>
        <p:spPr>
          <a:xfrm>
            <a:off x="457199" y="991016"/>
            <a:ext cx="8509049" cy="1069848"/>
          </a:xfrm>
        </p:spPr>
        <p:txBody>
          <a:bodyPr>
            <a:normAutofit/>
          </a:bodyPr>
          <a:lstStyle/>
          <a:p>
            <a:r>
              <a:rPr lang="en-US" dirty="0" smtClean="0">
                <a:latin typeface="Arial"/>
                <a:cs typeface="Arial"/>
              </a:rPr>
              <a:t>Resources</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ng of interconnected binder clips used as a visual reference to an office space and by their connection, the concept of collaboration"/>
          <p:cNvPicPr>
            <a:picLocks noChangeAspect="1"/>
          </p:cNvPicPr>
          <p:nvPr/>
        </p:nvPicPr>
        <p:blipFill>
          <a:blip r:embed="rId2"/>
          <a:stretch>
            <a:fillRect/>
          </a:stretch>
        </p:blipFill>
        <p:spPr>
          <a:xfrm>
            <a:off x="6790186" y="4144538"/>
            <a:ext cx="1909470" cy="1808972"/>
          </a:xfrm>
          <a:prstGeom prst="rect">
            <a:avLst/>
          </a:prstGeom>
          <a:effectLst>
            <a:outerShdw blurRad="114300" dist="38100" dir="2700000">
              <a:srgbClr val="000000">
                <a:alpha val="59000"/>
              </a:srgbClr>
            </a:outerShdw>
          </a:effectLst>
        </p:spPr>
      </p:pic>
      <p:cxnSp>
        <p:nvCxnSpPr>
          <p:cNvPr id="7" name="Straight Connector 6" descr="Decorative line"/>
          <p:cNvCxnSpPr/>
          <p:nvPr/>
        </p:nvCxnSpPr>
        <p:spPr>
          <a:xfrm>
            <a:off x="527204" y="1922625"/>
            <a:ext cx="6262982" cy="30357"/>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52705" y="2204488"/>
            <a:ext cx="8570857" cy="3554819"/>
          </a:xfrm>
          <a:prstGeom prst="rect">
            <a:avLst/>
          </a:prstGeom>
          <a:noFill/>
        </p:spPr>
        <p:txBody>
          <a:bodyPr wrap="square" rtlCol="0">
            <a:spAutoFit/>
          </a:bodyPr>
          <a:lstStyle/>
          <a:p>
            <a:pPr marL="493776" indent="-290513">
              <a:lnSpc>
                <a:spcPts val="3000"/>
              </a:lnSpc>
              <a:buClr>
                <a:schemeClr val="accent2"/>
              </a:buClr>
              <a:buFont typeface="Wingdings" charset="2"/>
              <a:buChar char="§"/>
            </a:pPr>
            <a:r>
              <a:rPr lang="en-US" sz="2600" dirty="0" smtClean="0">
                <a:latin typeface="Arial"/>
                <a:cs typeface="Arial"/>
              </a:rPr>
              <a:t>Online collaboration requires a virtual workspace.</a:t>
            </a:r>
          </a:p>
          <a:p>
            <a:pPr marL="493776" indent="-290513">
              <a:lnSpc>
                <a:spcPts val="3000"/>
              </a:lnSpc>
              <a:buClr>
                <a:schemeClr val="accent2"/>
              </a:buClr>
              <a:buFont typeface="Wingdings" charset="2"/>
              <a:buChar char="§"/>
            </a:pPr>
            <a:endParaRPr lang="en-US" sz="2600" dirty="0">
              <a:latin typeface="Arial"/>
              <a:cs typeface="Arial"/>
            </a:endParaRPr>
          </a:p>
          <a:p>
            <a:pPr marL="493776" indent="-290513">
              <a:lnSpc>
                <a:spcPts val="3000"/>
              </a:lnSpc>
              <a:buClr>
                <a:schemeClr val="accent2"/>
              </a:buClr>
              <a:buFont typeface="Wingdings" charset="2"/>
              <a:buChar char="§"/>
            </a:pPr>
            <a:r>
              <a:rPr lang="en-US" sz="2600" dirty="0" smtClean="0">
                <a:latin typeface="Arial"/>
                <a:cs typeface="Arial"/>
              </a:rPr>
              <a:t>Helpful workspace features include utilities for communication, content creation, and content sharing or presentation.</a:t>
            </a:r>
          </a:p>
          <a:p>
            <a:pPr marL="493776" indent="-290513">
              <a:lnSpc>
                <a:spcPts val="3000"/>
              </a:lnSpc>
              <a:buClr>
                <a:schemeClr val="accent2"/>
              </a:buClr>
            </a:pPr>
            <a:endParaRPr lang="en-US" sz="2600" dirty="0" smtClean="0">
              <a:latin typeface="Arial"/>
              <a:cs typeface="Arial"/>
            </a:endParaRPr>
          </a:p>
          <a:p>
            <a:pPr marL="493776" indent="-290513">
              <a:lnSpc>
                <a:spcPts val="3000"/>
              </a:lnSpc>
              <a:buClr>
                <a:schemeClr val="accent2"/>
              </a:buClr>
              <a:buFont typeface="Wingdings" charset="2"/>
              <a:buChar char="§"/>
            </a:pPr>
            <a:r>
              <a:rPr lang="en-US" sz="2600" dirty="0" smtClean="0">
                <a:latin typeface="Arial"/>
                <a:cs typeface="Arial"/>
              </a:rPr>
              <a:t>Google’s free apps provide key </a:t>
            </a:r>
            <a:br>
              <a:rPr lang="en-US" sz="2600" dirty="0" smtClean="0">
                <a:latin typeface="Arial"/>
                <a:cs typeface="Arial"/>
              </a:rPr>
            </a:br>
            <a:r>
              <a:rPr lang="en-US" sz="2600" dirty="0" smtClean="0">
                <a:latin typeface="Arial"/>
                <a:cs typeface="Arial"/>
              </a:rPr>
              <a:t>utilities needed in a virtual workspace.</a:t>
            </a:r>
          </a:p>
          <a:p>
            <a:pPr>
              <a:lnSpc>
                <a:spcPts val="3000"/>
              </a:lnSpc>
            </a:pPr>
            <a:endParaRPr lang="en-US" sz="2400" dirty="0">
              <a:latin typeface="Adobe Caslon Pro"/>
            </a:endParaRPr>
          </a:p>
        </p:txBody>
      </p:sp>
      <p:sp>
        <p:nvSpPr>
          <p:cNvPr id="2" name="Title 1"/>
          <p:cNvSpPr>
            <a:spLocks noGrp="1"/>
          </p:cNvSpPr>
          <p:nvPr>
            <p:ph type="title"/>
          </p:nvPr>
        </p:nvSpPr>
        <p:spPr>
          <a:xfrm>
            <a:off x="527204" y="828680"/>
            <a:ext cx="8229600" cy="1066800"/>
          </a:xfrm>
        </p:spPr>
        <p:txBody>
          <a:bodyPr>
            <a:normAutofit/>
          </a:bodyPr>
          <a:lstStyle/>
          <a:p>
            <a:r>
              <a:rPr lang="en-US" sz="3600" b="1" dirty="0" smtClean="0">
                <a:latin typeface="Arial"/>
                <a:cs typeface="Arial"/>
              </a:rPr>
              <a:t>Online Collaboration </a:t>
            </a:r>
            <a:endParaRPr lang="en-US" sz="3600" b="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A screenshot of the message composition workspace within Gmail"/>
          <p:cNvGrpSpPr/>
          <p:nvPr/>
        </p:nvGrpSpPr>
        <p:grpSpPr>
          <a:xfrm>
            <a:off x="657675" y="1906227"/>
            <a:ext cx="7255508" cy="2491003"/>
            <a:chOff x="820022" y="1993484"/>
            <a:chExt cx="7255508" cy="2491003"/>
          </a:xfrm>
        </p:grpSpPr>
        <p:pic>
          <p:nvPicPr>
            <p:cNvPr id="3" name="Picture 2" descr="A screenshot of the Google Mail interface"/>
            <p:cNvPicPr>
              <a:picLocks noChangeAspect="1"/>
            </p:cNvPicPr>
            <p:nvPr/>
          </p:nvPicPr>
          <p:blipFill>
            <a:blip r:embed="rId2"/>
            <a:stretch>
              <a:fillRect/>
            </a:stretch>
          </p:blipFill>
          <p:spPr>
            <a:xfrm>
              <a:off x="820022" y="1993484"/>
              <a:ext cx="7255508" cy="2491003"/>
            </a:xfrm>
            <a:prstGeom prst="rect">
              <a:avLst/>
            </a:prstGeom>
          </p:spPr>
        </p:pic>
        <p:sp>
          <p:nvSpPr>
            <p:cNvPr id="4" name="TextBox 3"/>
            <p:cNvSpPr txBox="1"/>
            <p:nvPr/>
          </p:nvSpPr>
          <p:spPr>
            <a:xfrm>
              <a:off x="3166961" y="3899711"/>
              <a:ext cx="2810077" cy="584776"/>
            </a:xfrm>
            <a:prstGeom prst="rect">
              <a:avLst/>
            </a:prstGeom>
            <a:noFill/>
          </p:spPr>
          <p:txBody>
            <a:bodyPr wrap="square" rtlCol="0">
              <a:spAutoFit/>
            </a:bodyPr>
            <a:lstStyle/>
            <a:p>
              <a:r>
                <a:rPr lang="en-US" sz="3200" dirty="0" smtClean="0">
                  <a:latin typeface="Arial"/>
                  <a:cs typeface="Arial"/>
                </a:rPr>
                <a:t>Google Mail</a:t>
              </a:r>
              <a:endParaRPr lang="en-US" sz="3200" dirty="0">
                <a:latin typeface="Arial"/>
                <a:cs typeface="Arial"/>
              </a:endParaRPr>
            </a:p>
          </p:txBody>
        </p:sp>
      </p:grpSp>
      <p:sp>
        <p:nvSpPr>
          <p:cNvPr id="2" name="Title 1"/>
          <p:cNvSpPr>
            <a:spLocks noGrp="1"/>
          </p:cNvSpPr>
          <p:nvPr>
            <p:ph type="title"/>
          </p:nvPr>
        </p:nvSpPr>
        <p:spPr>
          <a:xfrm>
            <a:off x="457200" y="662952"/>
            <a:ext cx="8229600" cy="1069848"/>
          </a:xfrm>
        </p:spPr>
        <p:txBody>
          <a:bodyPr>
            <a:normAutofit/>
          </a:bodyPr>
          <a:lstStyle/>
          <a:p>
            <a:r>
              <a:rPr lang="en-US" sz="3600" b="1" dirty="0" smtClean="0">
                <a:solidFill>
                  <a:schemeClr val="accent1">
                    <a:lumMod val="75000"/>
                  </a:schemeClr>
                </a:solidFill>
                <a:latin typeface="Arial"/>
                <a:cs typeface="Arial"/>
              </a:rPr>
              <a:t>Three Free Apps…</a:t>
            </a:r>
            <a:endParaRPr lang="en-US" sz="3600" b="1" dirty="0">
              <a:solidFill>
                <a:schemeClr val="accent1">
                  <a:lumMod val="75000"/>
                </a:schemeClr>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sample text within a Google Docs file that demonstrates the various ways that text can be formatted using highlighting, a bold font, and underlining."/>
          <p:cNvPicPr>
            <a:picLocks noChangeAspect="1"/>
          </p:cNvPicPr>
          <p:nvPr/>
        </p:nvPicPr>
        <p:blipFill>
          <a:blip r:embed="rId2"/>
          <a:srcRect r="8961"/>
          <a:stretch>
            <a:fillRect/>
          </a:stretch>
        </p:blipFill>
        <p:spPr>
          <a:xfrm>
            <a:off x="657675" y="1906227"/>
            <a:ext cx="7472389" cy="3144230"/>
          </a:xfrm>
          <a:prstGeom prst="rect">
            <a:avLst/>
          </a:prstGeom>
        </p:spPr>
      </p:pic>
      <p:sp>
        <p:nvSpPr>
          <p:cNvPr id="10" name="TextBox 9"/>
          <p:cNvSpPr txBox="1"/>
          <p:nvPr/>
        </p:nvSpPr>
        <p:spPr>
          <a:xfrm>
            <a:off x="4080776" y="4104842"/>
            <a:ext cx="2810077" cy="584776"/>
          </a:xfrm>
          <a:prstGeom prst="rect">
            <a:avLst/>
          </a:prstGeom>
          <a:noFill/>
        </p:spPr>
        <p:txBody>
          <a:bodyPr wrap="square" rtlCol="0">
            <a:spAutoFit/>
          </a:bodyPr>
          <a:lstStyle/>
          <a:p>
            <a:r>
              <a:rPr lang="en-US" sz="3200" dirty="0" smtClean="0">
                <a:latin typeface="Arial"/>
                <a:cs typeface="Arial"/>
              </a:rPr>
              <a:t>Google Docs</a:t>
            </a:r>
            <a:endParaRPr lang="en-US" sz="3200" dirty="0">
              <a:latin typeface="Arial"/>
              <a:cs typeface="Arial"/>
            </a:endParaRPr>
          </a:p>
        </p:txBody>
      </p:sp>
      <p:sp>
        <p:nvSpPr>
          <p:cNvPr id="2" name="Title 1"/>
          <p:cNvSpPr>
            <a:spLocks noGrp="1"/>
          </p:cNvSpPr>
          <p:nvPr>
            <p:ph type="title"/>
          </p:nvPr>
        </p:nvSpPr>
        <p:spPr>
          <a:xfrm>
            <a:off x="457200" y="662952"/>
            <a:ext cx="8229600" cy="1069848"/>
          </a:xfrm>
        </p:spPr>
        <p:txBody>
          <a:bodyPr>
            <a:normAutofit/>
          </a:bodyPr>
          <a:lstStyle/>
          <a:p>
            <a:r>
              <a:rPr lang="en-US" sz="3600" b="1" dirty="0" smtClean="0">
                <a:solidFill>
                  <a:schemeClr val="accent1">
                    <a:lumMod val="75000"/>
                  </a:schemeClr>
                </a:solidFill>
                <a:latin typeface="Arial"/>
                <a:cs typeface="Arial"/>
              </a:rPr>
              <a:t>Three Free Apps…</a:t>
            </a:r>
            <a:endParaRPr lang="en-US" sz="3600" b="1" dirty="0">
              <a:solidFill>
                <a:schemeClr val="accent1">
                  <a:lumMod val="75000"/>
                </a:schemeClr>
              </a:solidFill>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shot of Google Sites"/>
          <p:cNvPicPr>
            <a:picLocks noChangeAspect="1"/>
          </p:cNvPicPr>
          <p:nvPr/>
        </p:nvPicPr>
        <p:blipFill>
          <a:blip r:embed="rId3"/>
          <a:srcRect b="27899"/>
          <a:stretch>
            <a:fillRect/>
          </a:stretch>
        </p:blipFill>
        <p:spPr>
          <a:xfrm>
            <a:off x="657675" y="1906227"/>
            <a:ext cx="7544570" cy="3144230"/>
          </a:xfrm>
          <a:prstGeom prst="rect">
            <a:avLst/>
          </a:prstGeom>
        </p:spPr>
      </p:pic>
      <p:sp>
        <p:nvSpPr>
          <p:cNvPr id="13" name="TextBox 12"/>
          <p:cNvSpPr txBox="1"/>
          <p:nvPr/>
        </p:nvSpPr>
        <p:spPr>
          <a:xfrm>
            <a:off x="657675" y="5038088"/>
            <a:ext cx="4400766" cy="584776"/>
          </a:xfrm>
          <a:prstGeom prst="rect">
            <a:avLst/>
          </a:prstGeom>
          <a:noFill/>
        </p:spPr>
        <p:txBody>
          <a:bodyPr wrap="square" rtlCol="0">
            <a:spAutoFit/>
          </a:bodyPr>
          <a:lstStyle/>
          <a:p>
            <a:r>
              <a:rPr lang="en-US" sz="3200" dirty="0" smtClean="0">
                <a:latin typeface="Arial"/>
                <a:cs typeface="Arial"/>
              </a:rPr>
              <a:t>Google Sites</a:t>
            </a:r>
            <a:endParaRPr lang="en-US" sz="3200" dirty="0">
              <a:latin typeface="Arial"/>
              <a:cs typeface="Arial"/>
            </a:endParaRPr>
          </a:p>
        </p:txBody>
      </p:sp>
      <p:sp>
        <p:nvSpPr>
          <p:cNvPr id="2" name="Title 1"/>
          <p:cNvSpPr>
            <a:spLocks noGrp="1"/>
          </p:cNvSpPr>
          <p:nvPr>
            <p:ph type="title"/>
          </p:nvPr>
        </p:nvSpPr>
        <p:spPr>
          <a:xfrm>
            <a:off x="457200" y="662952"/>
            <a:ext cx="8229600" cy="1069848"/>
          </a:xfrm>
        </p:spPr>
        <p:txBody>
          <a:bodyPr>
            <a:normAutofit/>
          </a:bodyPr>
          <a:lstStyle/>
          <a:p>
            <a:r>
              <a:rPr lang="en-US" sz="3600" b="1" dirty="0" smtClean="0">
                <a:solidFill>
                  <a:schemeClr val="accent1">
                    <a:lumMod val="75000"/>
                  </a:schemeClr>
                </a:solidFill>
                <a:latin typeface="Arial"/>
                <a:cs typeface="Arial"/>
              </a:rPr>
              <a:t>Three Free Apps…</a:t>
            </a:r>
            <a:endParaRPr lang="en-US" sz="3600" b="1" dirty="0">
              <a:solidFill>
                <a:schemeClr val="accent1">
                  <a:lumMod val="75000"/>
                </a:schemeClr>
              </a:solidFill>
              <a:latin typeface="Arial"/>
              <a:cs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descr="decorative line"/>
          <p:cNvCxnSpPr/>
          <p:nvPr/>
        </p:nvCxnSpPr>
        <p:spPr>
          <a:xfrm>
            <a:off x="527204" y="1955281"/>
            <a:ext cx="6262982" cy="30357"/>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A smaller view of the screenshot of the message composition workspace within Gmail"/>
          <p:cNvPicPr>
            <a:picLocks noChangeAspect="1"/>
          </p:cNvPicPr>
          <p:nvPr/>
        </p:nvPicPr>
        <p:blipFill>
          <a:blip r:embed="rId2"/>
          <a:srcRect r="39696"/>
          <a:stretch>
            <a:fillRect/>
          </a:stretch>
        </p:blipFill>
        <p:spPr>
          <a:xfrm>
            <a:off x="5409756" y="650048"/>
            <a:ext cx="3734244" cy="2125998"/>
          </a:xfrm>
          <a:prstGeom prst="rect">
            <a:avLst/>
          </a:prstGeom>
          <a:effectLst>
            <a:outerShdw blurRad="393700" dist="38100" dir="5400000">
              <a:srgbClr val="000000">
                <a:alpha val="13000"/>
              </a:srgbClr>
            </a:outerShdw>
          </a:effectLst>
        </p:spPr>
      </p:pic>
      <p:sp>
        <p:nvSpPr>
          <p:cNvPr id="6" name="TextBox 5"/>
          <p:cNvSpPr txBox="1"/>
          <p:nvPr/>
        </p:nvSpPr>
        <p:spPr>
          <a:xfrm>
            <a:off x="344635" y="2427486"/>
            <a:ext cx="8000219" cy="3167534"/>
          </a:xfrm>
          <a:prstGeom prst="rect">
            <a:avLst/>
          </a:prstGeom>
          <a:noFill/>
        </p:spPr>
        <p:txBody>
          <a:bodyPr wrap="square" rtlCol="0">
            <a:spAutoFit/>
          </a:bodyPr>
          <a:lstStyle/>
          <a:p>
            <a:pPr marL="493776" indent="-290513">
              <a:lnSpc>
                <a:spcPts val="3000"/>
              </a:lnSpc>
              <a:buClr>
                <a:schemeClr val="accent2"/>
              </a:buClr>
              <a:buFont typeface="Wingdings" charset="2"/>
              <a:buChar char="§"/>
            </a:pPr>
            <a:r>
              <a:rPr lang="en-US" sz="2400" dirty="0" smtClean="0">
                <a:latin typeface="Arial"/>
                <a:cs typeface="Arial"/>
              </a:rPr>
              <a:t>A Google mail (“Gmail”) </a:t>
            </a:r>
            <a:br>
              <a:rPr lang="en-US" sz="2400" dirty="0" smtClean="0">
                <a:latin typeface="Arial"/>
                <a:cs typeface="Arial"/>
              </a:rPr>
            </a:br>
            <a:r>
              <a:rPr lang="en-US" sz="2400" dirty="0" smtClean="0">
                <a:latin typeface="Arial"/>
                <a:cs typeface="Arial"/>
              </a:rPr>
              <a:t>account is the first step in </a:t>
            </a:r>
            <a:br>
              <a:rPr lang="en-US" sz="2400" dirty="0" smtClean="0">
                <a:latin typeface="Arial"/>
                <a:cs typeface="Arial"/>
              </a:rPr>
            </a:br>
            <a:r>
              <a:rPr lang="en-US" sz="2400" dirty="0" smtClean="0">
                <a:latin typeface="Arial"/>
                <a:cs typeface="Arial"/>
              </a:rPr>
              <a:t>accessing the free apps.</a:t>
            </a:r>
          </a:p>
          <a:p>
            <a:pPr marL="493776" indent="-290513">
              <a:lnSpc>
                <a:spcPts val="3000"/>
              </a:lnSpc>
              <a:buClr>
                <a:schemeClr val="accent2"/>
              </a:buClr>
              <a:buFont typeface="Wingdings" charset="2"/>
              <a:buChar char="§"/>
            </a:pPr>
            <a:endParaRPr lang="en-US" sz="2400" dirty="0" smtClean="0">
              <a:latin typeface="Arial"/>
              <a:cs typeface="Arial"/>
            </a:endParaRPr>
          </a:p>
          <a:p>
            <a:pPr marL="493776" indent="-290513">
              <a:lnSpc>
                <a:spcPts val="3000"/>
              </a:lnSpc>
              <a:buClr>
                <a:schemeClr val="accent2"/>
              </a:buClr>
              <a:buFont typeface="Wingdings" charset="2"/>
              <a:buChar char="§"/>
            </a:pPr>
            <a:r>
              <a:rPr lang="en-US" sz="2400" dirty="0" smtClean="0">
                <a:latin typeface="Arial"/>
                <a:cs typeface="Arial"/>
              </a:rPr>
              <a:t>Is a full-featured e-mail program </a:t>
            </a:r>
            <a:br>
              <a:rPr lang="en-US" sz="2400" dirty="0" smtClean="0">
                <a:latin typeface="Arial"/>
                <a:cs typeface="Arial"/>
              </a:rPr>
            </a:br>
            <a:r>
              <a:rPr lang="en-US" sz="2400" dirty="0" smtClean="0">
                <a:latin typeface="Arial"/>
                <a:cs typeface="Arial"/>
              </a:rPr>
              <a:t>with </a:t>
            </a:r>
            <a:r>
              <a:rPr lang="en-US" sz="2400" dirty="0" smtClean="0">
                <a:latin typeface="Arial" pitchFamily="34" charset="0"/>
                <a:cs typeface="Arial" pitchFamily="34" charset="0"/>
              </a:rPr>
              <a:t>a video chat feature and </a:t>
            </a:r>
            <a:br>
              <a:rPr lang="en-US" sz="2400" dirty="0" smtClean="0">
                <a:latin typeface="Arial" pitchFamily="34" charset="0"/>
                <a:cs typeface="Arial" pitchFamily="34" charset="0"/>
              </a:rPr>
            </a:br>
            <a:r>
              <a:rPr lang="en-US" sz="2400" dirty="0" smtClean="0">
                <a:latin typeface="Arial" pitchFamily="34" charset="0"/>
                <a:cs typeface="Arial" pitchFamily="34" charset="0"/>
              </a:rPr>
              <a:t>more </a:t>
            </a:r>
            <a:r>
              <a:rPr lang="en-US" sz="2400" dirty="0">
                <a:latin typeface="Arial" pitchFamily="34" charset="0"/>
                <a:cs typeface="Arial" pitchFamily="34" charset="0"/>
              </a:rPr>
              <a:t>than 7 GB of</a:t>
            </a:r>
            <a:r>
              <a:rPr lang="en-US" sz="2400" dirty="0" smtClean="0">
                <a:latin typeface="Arial" pitchFamily="34" charset="0"/>
                <a:cs typeface="Arial" pitchFamily="34" charset="0"/>
              </a:rPr>
              <a:t> storage.</a:t>
            </a:r>
          </a:p>
          <a:p>
            <a:pPr marL="493776" indent="-290513">
              <a:lnSpc>
                <a:spcPts val="3000"/>
              </a:lnSpc>
              <a:buClr>
                <a:schemeClr val="accent2"/>
              </a:buClr>
            </a:pPr>
            <a:endParaRPr lang="en-US" sz="2400" dirty="0" smtClean="0">
              <a:latin typeface="Arial"/>
              <a:cs typeface="Arial"/>
            </a:endParaRPr>
          </a:p>
        </p:txBody>
      </p:sp>
      <p:sp>
        <p:nvSpPr>
          <p:cNvPr id="2" name="Title 1"/>
          <p:cNvSpPr>
            <a:spLocks noGrp="1"/>
          </p:cNvSpPr>
          <p:nvPr>
            <p:ph type="title"/>
          </p:nvPr>
        </p:nvSpPr>
        <p:spPr>
          <a:xfrm>
            <a:off x="541496" y="825571"/>
            <a:ext cx="8229600" cy="1069848"/>
          </a:xfrm>
        </p:spPr>
        <p:txBody>
          <a:bodyPr/>
          <a:lstStyle/>
          <a:p>
            <a:r>
              <a:rPr lang="en-US" b="1" dirty="0" smtClean="0">
                <a:latin typeface="Arial"/>
                <a:cs typeface="Arial"/>
              </a:rPr>
              <a:t>Google Mail</a:t>
            </a:r>
            <a:endParaRPr lang="en-US" b="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descr="decorative line"/>
          <p:cNvCxnSpPr/>
          <p:nvPr/>
        </p:nvCxnSpPr>
        <p:spPr>
          <a:xfrm>
            <a:off x="527204" y="2139833"/>
            <a:ext cx="6262982" cy="30357"/>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A smaller view of the screenshot of sample text within a Google Docs file"/>
          <p:cNvPicPr>
            <a:picLocks noChangeAspect="1"/>
          </p:cNvPicPr>
          <p:nvPr/>
        </p:nvPicPr>
        <p:blipFill rotWithShape="1">
          <a:blip r:embed="rId2"/>
          <a:srcRect l="32590" t="11420" r="10103" b="19470"/>
          <a:stretch/>
        </p:blipFill>
        <p:spPr>
          <a:xfrm>
            <a:off x="5397676" y="628794"/>
            <a:ext cx="3746323" cy="1730686"/>
          </a:xfrm>
          <a:prstGeom prst="rect">
            <a:avLst/>
          </a:prstGeom>
          <a:effectLst>
            <a:outerShdw blurRad="228600" dist="25400" dir="20160000">
              <a:srgbClr val="000000">
                <a:alpha val="21000"/>
              </a:srgbClr>
            </a:outerShdw>
          </a:effectLst>
        </p:spPr>
      </p:pic>
      <p:sp>
        <p:nvSpPr>
          <p:cNvPr id="5" name="TextBox 4"/>
          <p:cNvSpPr txBox="1"/>
          <p:nvPr/>
        </p:nvSpPr>
        <p:spPr>
          <a:xfrm>
            <a:off x="377200" y="2530046"/>
            <a:ext cx="8000219" cy="2782813"/>
          </a:xfrm>
          <a:prstGeom prst="rect">
            <a:avLst/>
          </a:prstGeom>
          <a:noFill/>
        </p:spPr>
        <p:txBody>
          <a:bodyPr wrap="square" rtlCol="0">
            <a:spAutoFit/>
          </a:bodyPr>
          <a:lstStyle/>
          <a:p>
            <a:pPr marL="493776" indent="-290513">
              <a:lnSpc>
                <a:spcPts val="3000"/>
              </a:lnSpc>
              <a:buClr>
                <a:schemeClr val="accent2"/>
              </a:buClr>
              <a:buFont typeface="Wingdings" charset="2"/>
              <a:buChar char="§"/>
            </a:pPr>
            <a:r>
              <a:rPr lang="en-US" sz="2400" dirty="0" smtClean="0">
                <a:latin typeface="Arial"/>
                <a:cs typeface="Arial"/>
              </a:rPr>
              <a:t>Google Docs provides an online workspace </a:t>
            </a:r>
            <a:br>
              <a:rPr lang="en-US" sz="2400" dirty="0" smtClean="0">
                <a:latin typeface="Arial"/>
                <a:cs typeface="Arial"/>
              </a:rPr>
            </a:br>
            <a:r>
              <a:rPr lang="en-US" sz="2400" dirty="0" smtClean="0">
                <a:latin typeface="Arial"/>
                <a:cs typeface="Arial"/>
              </a:rPr>
              <a:t>in which text documents, spreadsheets, drawings, </a:t>
            </a:r>
            <a:br>
              <a:rPr lang="en-US" sz="2400" dirty="0" smtClean="0">
                <a:latin typeface="Arial"/>
                <a:cs typeface="Arial"/>
              </a:rPr>
            </a:br>
            <a:r>
              <a:rPr lang="en-US" sz="2400" dirty="0" smtClean="0">
                <a:latin typeface="Arial"/>
                <a:cs typeface="Arial"/>
              </a:rPr>
              <a:t>and presentations can be developed or </a:t>
            </a:r>
            <a:br>
              <a:rPr lang="en-US" sz="2400" dirty="0" smtClean="0">
                <a:latin typeface="Arial"/>
                <a:cs typeface="Arial"/>
              </a:rPr>
            </a:br>
            <a:r>
              <a:rPr lang="en-US" sz="2400" dirty="0" smtClean="0">
                <a:latin typeface="Arial"/>
                <a:cs typeface="Arial"/>
              </a:rPr>
              <a:t>edited collaboratively in real time.</a:t>
            </a:r>
          </a:p>
          <a:p>
            <a:pPr marL="493776" indent="-290513">
              <a:lnSpc>
                <a:spcPts val="3000"/>
              </a:lnSpc>
              <a:buClr>
                <a:schemeClr val="accent2"/>
              </a:buClr>
            </a:pPr>
            <a:endParaRPr lang="en-US" sz="2400" dirty="0" smtClean="0">
              <a:latin typeface="Arial"/>
              <a:cs typeface="Arial"/>
            </a:endParaRPr>
          </a:p>
          <a:p>
            <a:pPr marL="493776" indent="-290513">
              <a:lnSpc>
                <a:spcPts val="3000"/>
              </a:lnSpc>
              <a:buClr>
                <a:schemeClr val="accent2"/>
              </a:buClr>
              <a:buFont typeface="Wingdings" charset="2"/>
              <a:buChar char="§"/>
            </a:pPr>
            <a:r>
              <a:rPr lang="en-US" sz="2400" dirty="0" smtClean="0">
                <a:latin typeface="Arial"/>
                <a:cs typeface="Arial"/>
              </a:rPr>
              <a:t>It includes an optional text chat panel </a:t>
            </a:r>
            <a:br>
              <a:rPr lang="en-US" sz="2400" dirty="0" smtClean="0">
                <a:latin typeface="Arial"/>
                <a:cs typeface="Arial"/>
              </a:rPr>
            </a:br>
            <a:r>
              <a:rPr lang="en-US" sz="2400" dirty="0" smtClean="0">
                <a:latin typeface="Arial"/>
                <a:cs typeface="Arial"/>
              </a:rPr>
              <a:t>located within the workspace</a:t>
            </a:r>
            <a:r>
              <a:rPr lang="en-US" sz="2400" dirty="0" smtClean="0">
                <a:latin typeface="Arial" pitchFamily="34" charset="0"/>
                <a:cs typeface="Arial" pitchFamily="34" charset="0"/>
              </a:rPr>
              <a:t>.</a:t>
            </a:r>
          </a:p>
        </p:txBody>
      </p:sp>
      <p:sp>
        <p:nvSpPr>
          <p:cNvPr id="2" name="Title 1"/>
          <p:cNvSpPr>
            <a:spLocks noGrp="1"/>
          </p:cNvSpPr>
          <p:nvPr>
            <p:ph type="title"/>
          </p:nvPr>
        </p:nvSpPr>
        <p:spPr>
          <a:xfrm>
            <a:off x="457200" y="1020604"/>
            <a:ext cx="8229600" cy="1069848"/>
          </a:xfrm>
        </p:spPr>
        <p:txBody>
          <a:bodyPr/>
          <a:lstStyle/>
          <a:p>
            <a:r>
              <a:rPr lang="en-US" b="1" dirty="0" smtClean="0">
                <a:latin typeface="Arial"/>
                <a:cs typeface="Arial"/>
              </a:rPr>
              <a:t>Google Docs</a:t>
            </a:r>
            <a:endParaRPr lang="en-US" b="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descr="decorative line"/>
          <p:cNvCxnSpPr/>
          <p:nvPr/>
        </p:nvCxnSpPr>
        <p:spPr>
          <a:xfrm>
            <a:off x="527204" y="2248393"/>
            <a:ext cx="6262982" cy="30357"/>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descr="rectangle used for aesthetics to mask unwanted elements in the template"/>
          <p:cNvSpPr/>
          <p:nvPr/>
        </p:nvSpPr>
        <p:spPr>
          <a:xfrm>
            <a:off x="5394946" y="445079"/>
            <a:ext cx="3749054" cy="1584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view of the menu within Google docs that lists the various types of documents that can be created"/>
          <p:cNvPicPr>
            <a:picLocks noChangeAspect="1"/>
          </p:cNvPicPr>
          <p:nvPr/>
        </p:nvPicPr>
        <p:blipFill>
          <a:blip r:embed="rId2"/>
          <a:srcRect r="39513" b="18530"/>
          <a:stretch>
            <a:fillRect/>
          </a:stretch>
        </p:blipFill>
        <p:spPr>
          <a:xfrm>
            <a:off x="6331205" y="677266"/>
            <a:ext cx="2184641" cy="3835831"/>
          </a:xfrm>
          <a:prstGeom prst="rect">
            <a:avLst/>
          </a:prstGeom>
          <a:effectLst>
            <a:outerShdw blurRad="317500" dist="38100" dir="13740000">
              <a:srgbClr val="000000">
                <a:alpha val="15000"/>
              </a:srgbClr>
            </a:outerShdw>
          </a:effectLst>
        </p:spPr>
      </p:pic>
      <p:sp>
        <p:nvSpPr>
          <p:cNvPr id="5" name="TextBox 4"/>
          <p:cNvSpPr txBox="1"/>
          <p:nvPr/>
        </p:nvSpPr>
        <p:spPr>
          <a:xfrm>
            <a:off x="290360" y="2595182"/>
            <a:ext cx="8000219" cy="2782813"/>
          </a:xfrm>
          <a:prstGeom prst="rect">
            <a:avLst/>
          </a:prstGeom>
          <a:noFill/>
        </p:spPr>
        <p:txBody>
          <a:bodyPr wrap="square" rtlCol="0">
            <a:spAutoFit/>
          </a:bodyPr>
          <a:lstStyle/>
          <a:p>
            <a:pPr marL="493776" indent="-290513">
              <a:lnSpc>
                <a:spcPts val="3000"/>
              </a:lnSpc>
              <a:buClr>
                <a:schemeClr val="accent2"/>
              </a:buClr>
              <a:buFont typeface="Wingdings" charset="2"/>
              <a:buChar char="§"/>
            </a:pPr>
            <a:r>
              <a:rPr lang="en-US" sz="2400" dirty="0" smtClean="0">
                <a:latin typeface="Arial"/>
                <a:cs typeface="Arial"/>
              </a:rPr>
              <a:t>Google Docs recognizes a variety of</a:t>
            </a:r>
            <a:br>
              <a:rPr lang="en-US" sz="2400" dirty="0" smtClean="0">
                <a:latin typeface="Arial"/>
                <a:cs typeface="Arial"/>
              </a:rPr>
            </a:br>
            <a:r>
              <a:rPr lang="en-US" sz="2400" dirty="0" smtClean="0">
                <a:latin typeface="Arial"/>
                <a:cs typeface="Arial"/>
              </a:rPr>
              <a:t>file formats that can be uploaded</a:t>
            </a:r>
            <a:br>
              <a:rPr lang="en-US" sz="2400" dirty="0" smtClean="0">
                <a:latin typeface="Arial"/>
                <a:cs typeface="Arial"/>
              </a:rPr>
            </a:br>
            <a:r>
              <a:rPr lang="en-US" sz="2400" dirty="0" smtClean="0">
                <a:latin typeface="Arial"/>
                <a:cs typeface="Arial"/>
              </a:rPr>
              <a:t>and either shared in native format</a:t>
            </a:r>
            <a:br>
              <a:rPr lang="en-US" sz="2400" dirty="0" smtClean="0">
                <a:latin typeface="Arial"/>
                <a:cs typeface="Arial"/>
              </a:rPr>
            </a:br>
            <a:r>
              <a:rPr lang="en-US" sz="2400" dirty="0" smtClean="0">
                <a:latin typeface="Arial"/>
                <a:cs typeface="Arial"/>
              </a:rPr>
              <a:t>or converted for online editing.</a:t>
            </a:r>
          </a:p>
          <a:p>
            <a:pPr marL="493776" indent="-290513">
              <a:lnSpc>
                <a:spcPts val="3000"/>
              </a:lnSpc>
              <a:buClr>
                <a:schemeClr val="accent2"/>
              </a:buClr>
            </a:pPr>
            <a:endParaRPr lang="en-US" sz="2400" dirty="0" smtClean="0">
              <a:latin typeface="Arial"/>
              <a:cs typeface="Arial"/>
            </a:endParaRPr>
          </a:p>
          <a:p>
            <a:pPr marL="493776" indent="-290513">
              <a:lnSpc>
                <a:spcPts val="3000"/>
              </a:lnSpc>
              <a:buClr>
                <a:schemeClr val="accent2"/>
              </a:buClr>
              <a:buFont typeface="Wingdings" charset="2"/>
              <a:buChar char="§"/>
            </a:pPr>
            <a:r>
              <a:rPr lang="en-US" sz="2400" dirty="0" smtClean="0">
                <a:latin typeface="Arial"/>
                <a:cs typeface="Arial"/>
              </a:rPr>
              <a:t>Files can be private or made</a:t>
            </a:r>
            <a:br>
              <a:rPr lang="en-US" sz="2400" dirty="0" smtClean="0">
                <a:latin typeface="Arial"/>
                <a:cs typeface="Arial"/>
              </a:rPr>
            </a:br>
            <a:r>
              <a:rPr lang="en-US" sz="2400" dirty="0" smtClean="0">
                <a:latin typeface="Arial"/>
                <a:cs typeface="Arial"/>
              </a:rPr>
              <a:t>public for sharing via embed code</a:t>
            </a:r>
            <a:r>
              <a:rPr lang="en-US" sz="2400" dirty="0" smtClean="0">
                <a:latin typeface="Arial" pitchFamily="34" charset="0"/>
                <a:cs typeface="Arial" pitchFamily="34" charset="0"/>
              </a:rPr>
              <a:t>.</a:t>
            </a:r>
          </a:p>
        </p:txBody>
      </p:sp>
      <p:sp>
        <p:nvSpPr>
          <p:cNvPr id="2" name="Title 1"/>
          <p:cNvSpPr>
            <a:spLocks noGrp="1"/>
          </p:cNvSpPr>
          <p:nvPr>
            <p:ph type="title"/>
          </p:nvPr>
        </p:nvSpPr>
        <p:spPr>
          <a:xfrm>
            <a:off x="457200" y="1161732"/>
            <a:ext cx="8229600" cy="1069848"/>
          </a:xfrm>
        </p:spPr>
        <p:txBody>
          <a:bodyPr/>
          <a:lstStyle/>
          <a:p>
            <a:r>
              <a:rPr lang="en-US" b="1" dirty="0" smtClean="0">
                <a:latin typeface="Arial"/>
                <a:cs typeface="Arial"/>
              </a:rPr>
              <a:t>Google Docs</a:t>
            </a:r>
            <a:endParaRPr lang="en-US" b="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descr="decorative line"/>
          <p:cNvCxnSpPr/>
          <p:nvPr/>
        </p:nvCxnSpPr>
        <p:spPr>
          <a:xfrm>
            <a:off x="527204" y="2085553"/>
            <a:ext cx="6262982" cy="30357"/>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A smaller view of the screen capture of a Google site template"/>
          <p:cNvPicPr>
            <a:picLocks noChangeAspect="1"/>
          </p:cNvPicPr>
          <p:nvPr/>
        </p:nvPicPr>
        <p:blipFill>
          <a:blip r:embed="rId2"/>
          <a:srcRect l="20364" t="16247" r="21052" b="29530"/>
          <a:stretch>
            <a:fillRect/>
          </a:stretch>
        </p:blipFill>
        <p:spPr>
          <a:xfrm>
            <a:off x="5423899" y="682851"/>
            <a:ext cx="3720101" cy="1990145"/>
          </a:xfrm>
          <a:prstGeom prst="rect">
            <a:avLst/>
          </a:prstGeom>
          <a:effectLst>
            <a:outerShdw blurRad="279400" dist="38100" dir="9000000">
              <a:srgbClr val="000000">
                <a:alpha val="25000"/>
              </a:srgbClr>
            </a:outerShdw>
          </a:effectLst>
        </p:spPr>
      </p:pic>
      <p:sp>
        <p:nvSpPr>
          <p:cNvPr id="5" name="TextBox 4"/>
          <p:cNvSpPr txBox="1"/>
          <p:nvPr/>
        </p:nvSpPr>
        <p:spPr>
          <a:xfrm>
            <a:off x="290360" y="2530046"/>
            <a:ext cx="8000219" cy="2782813"/>
          </a:xfrm>
          <a:prstGeom prst="rect">
            <a:avLst/>
          </a:prstGeom>
          <a:noFill/>
        </p:spPr>
        <p:txBody>
          <a:bodyPr wrap="square" rtlCol="0">
            <a:spAutoFit/>
          </a:bodyPr>
          <a:lstStyle/>
          <a:p>
            <a:pPr marL="493776" indent="-290513">
              <a:lnSpc>
                <a:spcPts val="3000"/>
              </a:lnSpc>
              <a:buClr>
                <a:schemeClr val="accent2"/>
              </a:buClr>
              <a:buFont typeface="Wingdings" charset="2"/>
              <a:buChar char="§"/>
            </a:pPr>
            <a:r>
              <a:rPr lang="en-US" sz="2400" dirty="0" smtClean="0">
                <a:latin typeface="Arial"/>
                <a:cs typeface="Arial"/>
              </a:rPr>
              <a:t>Templates make sites and </a:t>
            </a:r>
            <a:br>
              <a:rPr lang="en-US" sz="2400" dirty="0" smtClean="0">
                <a:latin typeface="Arial"/>
                <a:cs typeface="Arial"/>
              </a:rPr>
            </a:br>
            <a:r>
              <a:rPr lang="en-US" sz="2400" dirty="0" smtClean="0">
                <a:latin typeface="Arial"/>
                <a:cs typeface="Arial"/>
              </a:rPr>
              <a:t>wikis easy to create and share.</a:t>
            </a:r>
            <a:br>
              <a:rPr lang="en-US" sz="2400" dirty="0" smtClean="0">
                <a:latin typeface="Arial"/>
                <a:cs typeface="Arial"/>
              </a:rPr>
            </a:br>
            <a:endParaRPr lang="en-US" sz="2400" dirty="0" smtClean="0">
              <a:latin typeface="Arial"/>
              <a:cs typeface="Arial"/>
            </a:endParaRPr>
          </a:p>
          <a:p>
            <a:pPr marL="493776" indent="-290513">
              <a:lnSpc>
                <a:spcPts val="3000"/>
              </a:lnSpc>
              <a:buClr>
                <a:schemeClr val="accent2"/>
              </a:buClr>
              <a:buFont typeface="Wingdings" charset="2"/>
              <a:buChar char="§"/>
            </a:pPr>
            <a:r>
              <a:rPr lang="en-US" sz="2400" dirty="0" smtClean="0">
                <a:latin typeface="Arial"/>
                <a:cs typeface="Arial"/>
              </a:rPr>
              <a:t>Sites can be shared with collaborators</a:t>
            </a:r>
            <a:br>
              <a:rPr lang="en-US" sz="2400" dirty="0" smtClean="0">
                <a:latin typeface="Arial"/>
                <a:cs typeface="Arial"/>
              </a:rPr>
            </a:br>
            <a:r>
              <a:rPr lang="en-US" sz="2400" dirty="0" smtClean="0">
                <a:latin typeface="Arial"/>
                <a:cs typeface="Arial"/>
              </a:rPr>
              <a:t>only or made visible to all</a:t>
            </a:r>
            <a:r>
              <a:rPr lang="en-US" sz="2400" dirty="0" smtClean="0">
                <a:latin typeface="Arial" pitchFamily="34" charset="0"/>
                <a:cs typeface="Arial" pitchFamily="34" charset="0"/>
              </a:rPr>
              <a:t>.</a:t>
            </a:r>
          </a:p>
          <a:p>
            <a:pPr marL="493776" indent="-290513">
              <a:lnSpc>
                <a:spcPts val="3000"/>
              </a:lnSpc>
              <a:buClr>
                <a:schemeClr val="accent2"/>
              </a:buClr>
              <a:buFont typeface="Wingdings" charset="2"/>
              <a:buChar char="§"/>
            </a:pPr>
            <a:endParaRPr lang="en-US" sz="2400" dirty="0" smtClean="0">
              <a:latin typeface="Arial" pitchFamily="34" charset="0"/>
              <a:cs typeface="Arial" pitchFamily="34" charset="0"/>
            </a:endParaRPr>
          </a:p>
          <a:p>
            <a:pPr marL="493776" indent="-290513">
              <a:lnSpc>
                <a:spcPts val="3000"/>
              </a:lnSpc>
              <a:buClr>
                <a:schemeClr val="accent2"/>
              </a:buClr>
              <a:buFont typeface="Wingdings" charset="2"/>
              <a:buChar char="§"/>
            </a:pPr>
            <a:r>
              <a:rPr lang="en-US" sz="2400" dirty="0" smtClean="0">
                <a:latin typeface="Arial" pitchFamily="34" charset="0"/>
                <a:cs typeface="Arial" pitchFamily="34" charset="0"/>
              </a:rPr>
              <a:t>HTML can be modified for accessibility.</a:t>
            </a:r>
          </a:p>
        </p:txBody>
      </p:sp>
      <p:sp>
        <p:nvSpPr>
          <p:cNvPr id="2" name="Title 1"/>
          <p:cNvSpPr>
            <a:spLocks noGrp="1"/>
          </p:cNvSpPr>
          <p:nvPr>
            <p:ph type="title"/>
          </p:nvPr>
        </p:nvSpPr>
        <p:spPr>
          <a:xfrm>
            <a:off x="457200" y="998892"/>
            <a:ext cx="8229600" cy="1069848"/>
          </a:xfrm>
        </p:spPr>
        <p:txBody>
          <a:bodyPr/>
          <a:lstStyle/>
          <a:p>
            <a:r>
              <a:rPr lang="en-US" b="1" dirty="0" smtClean="0">
                <a:latin typeface="Arial"/>
                <a:cs typeface="Arial"/>
              </a:rPr>
              <a:t>Google Sites</a:t>
            </a:r>
            <a:endParaRPr lang="en-US" b="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Urban.thmx</Template>
  <TotalTime>937</TotalTime>
  <Words>220</Words>
  <Application>Microsoft Office PowerPoint</Application>
  <PresentationFormat>On-screen Show (4:3)</PresentationFormat>
  <Paragraphs>83</Paragraphs>
  <Slides>18</Slides>
  <Notes>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Urban</vt:lpstr>
      <vt:lpstr>Using Google Apps</vt:lpstr>
      <vt:lpstr>Online Collaboration </vt:lpstr>
      <vt:lpstr>Three Free Apps…</vt:lpstr>
      <vt:lpstr>Three Free Apps…</vt:lpstr>
      <vt:lpstr>Three Free Apps…</vt:lpstr>
      <vt:lpstr>Google Mail</vt:lpstr>
      <vt:lpstr>Google Docs</vt:lpstr>
      <vt:lpstr>Google Docs</vt:lpstr>
      <vt:lpstr>Google Sites</vt:lpstr>
      <vt:lpstr>Why these three apps?</vt:lpstr>
      <vt:lpstr>What is UDL and    how can these Google apps  be used to promote it</vt:lpstr>
      <vt:lpstr>Universal Design  for Learning (UDL)</vt:lpstr>
      <vt:lpstr>3 Primary Principles Guide UDL</vt:lpstr>
      <vt:lpstr>How Google Apps promote the  3 principles of UDL…</vt:lpstr>
      <vt:lpstr>How Google Apps promote the  3 principles of UDL…</vt:lpstr>
      <vt:lpstr>How Google Apps promote the  3 principles of UDL…</vt:lpstr>
      <vt:lpstr>Google Apps and Accessibility</vt:lpstr>
      <vt:lpstr>Resources</vt:lpstr>
    </vt:vector>
  </TitlesOfParts>
  <Company>University of South Carolina - Institute for Familie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Using Google Apps</dc:title>
  <dc:creator>Camilla Sudduth</dc:creator>
  <cp:lastModifiedBy>Dawn Sudduth</cp:lastModifiedBy>
  <cp:revision>36</cp:revision>
  <dcterms:created xsi:type="dcterms:W3CDTF">2012-04-13T04:48:39Z</dcterms:created>
  <dcterms:modified xsi:type="dcterms:W3CDTF">2012-04-24T21:55:03Z</dcterms:modified>
</cp:coreProperties>
</file>